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4" r:id="rId4"/>
    <p:sldMasterId id="2147483656" r:id="rId5"/>
    <p:sldMasterId id="2147483658" r:id="rId6"/>
    <p:sldMasterId id="2147483661" r:id="rId7"/>
    <p:sldMasterId id="2147483678" r:id="rId8"/>
    <p:sldMasterId id="2147483680" r:id="rId9"/>
    <p:sldMasterId id="2147483682" r:id="rId10"/>
  </p:sldMasterIdLst>
  <p:notesMasterIdLst>
    <p:notesMasterId r:id="rId12"/>
  </p:notesMasterIdLst>
  <p:handoutMasterIdLst>
    <p:handoutMasterId r:id="rId62"/>
  </p:handoutMasterIdLst>
  <p:sldIdLst>
    <p:sldId id="1019" r:id="rId11"/>
    <p:sldId id="1065" r:id="rId13"/>
    <p:sldId id="1111" r:id="rId14"/>
    <p:sldId id="463" r:id="rId15"/>
    <p:sldId id="464" r:id="rId16"/>
    <p:sldId id="467" r:id="rId17"/>
    <p:sldId id="1112" r:id="rId18"/>
    <p:sldId id="1113" r:id="rId19"/>
    <p:sldId id="1114" r:id="rId20"/>
    <p:sldId id="1115" r:id="rId21"/>
    <p:sldId id="1117" r:id="rId22"/>
    <p:sldId id="1118" r:id="rId23"/>
    <p:sldId id="1120" r:id="rId24"/>
    <p:sldId id="1119" r:id="rId25"/>
    <p:sldId id="1121" r:id="rId26"/>
    <p:sldId id="955" r:id="rId27"/>
    <p:sldId id="1122" r:id="rId28"/>
    <p:sldId id="954" r:id="rId29"/>
    <p:sldId id="1123" r:id="rId30"/>
    <p:sldId id="956" r:id="rId31"/>
    <p:sldId id="1124" r:id="rId32"/>
    <p:sldId id="1127" r:id="rId33"/>
    <p:sldId id="1125" r:id="rId34"/>
    <p:sldId id="1126" r:id="rId35"/>
    <p:sldId id="1128" r:id="rId36"/>
    <p:sldId id="1130" r:id="rId37"/>
    <p:sldId id="1129" r:id="rId38"/>
    <p:sldId id="970" r:id="rId39"/>
    <p:sldId id="972" r:id="rId40"/>
    <p:sldId id="1131" r:id="rId41"/>
    <p:sldId id="1132" r:id="rId42"/>
    <p:sldId id="1133" r:id="rId43"/>
    <p:sldId id="1134" r:id="rId44"/>
    <p:sldId id="1135" r:id="rId45"/>
    <p:sldId id="1136" r:id="rId46"/>
    <p:sldId id="1138" r:id="rId47"/>
    <p:sldId id="1139" r:id="rId48"/>
    <p:sldId id="1137" r:id="rId49"/>
    <p:sldId id="975" r:id="rId50"/>
    <p:sldId id="977" r:id="rId51"/>
    <p:sldId id="1140" r:id="rId52"/>
    <p:sldId id="1141" r:id="rId53"/>
    <p:sldId id="1142" r:id="rId54"/>
    <p:sldId id="1143" r:id="rId55"/>
    <p:sldId id="1144" r:id="rId56"/>
    <p:sldId id="1145" r:id="rId57"/>
    <p:sldId id="980" r:id="rId58"/>
    <p:sldId id="982" r:id="rId59"/>
    <p:sldId id="983" r:id="rId60"/>
    <p:sldId id="264" r:id="rId61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D9D9D9"/>
    <a:srgbClr val="49504F"/>
    <a:srgbClr val="AD2B26"/>
    <a:srgbClr val="B60206"/>
    <a:srgbClr val="B70006"/>
    <a:srgbClr val="FFFFE4"/>
    <a:srgbClr val="919191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>
      <p:cViewPr varScale="1">
        <p:scale>
          <a:sx n="93" d="100"/>
          <a:sy n="93" d="100"/>
        </p:scale>
        <p:origin x="216" y="520"/>
      </p:cViewPr>
      <p:guideLst>
        <p:guide orient="horz" pos="640"/>
        <p:guide pos="37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6" Type="http://schemas.openxmlformats.org/officeDocument/2006/relationships/tags" Target="tags/tag14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slide" Target="slides/slide50.xml"/><Relationship Id="rId60" Type="http://schemas.openxmlformats.org/officeDocument/2006/relationships/slide" Target="slides/slide49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8.xml"/><Relationship Id="rId58" Type="http://schemas.openxmlformats.org/officeDocument/2006/relationships/slide" Target="slides/slide47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8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字面量</a:t>
            </a:r>
            <a:endParaRPr lang="zh-CN" altLang="en-US"/>
          </a:p>
          <a:p>
            <a:r>
              <a:rPr lang="zh-CN" altLang="en-US"/>
              <a:t>变量</a:t>
            </a:r>
            <a:endParaRPr lang="zh-CN" altLang="en-US"/>
          </a:p>
          <a:p>
            <a:r>
              <a:rPr lang="zh-CN" altLang="en-US"/>
              <a:t>数据类型</a:t>
            </a:r>
            <a:endParaRPr lang="zh-CN" altLang="en-US"/>
          </a:p>
          <a:p>
            <a:r>
              <a:rPr lang="zh-CN" altLang="en-US"/>
              <a:t>标识符</a:t>
            </a:r>
            <a:endParaRPr lang="zh-CN" altLang="en-US"/>
          </a:p>
          <a:p>
            <a:r>
              <a:rPr lang="zh-CN" altLang="en-US"/>
              <a:t>运算符等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8" Type="http://schemas.openxmlformats.org/officeDocument/2006/relationships/theme" Target="../theme/theme6.xml"/><Relationship Id="rId17" Type="http://schemas.openxmlformats.org/officeDocument/2006/relationships/image" Target="../media/image4.png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3.png"/><Relationship Id="rId3" Type="http://schemas.openxmlformats.org/officeDocument/2006/relationships/tags" Target="../tags/tag7.xml"/><Relationship Id="rId2" Type="http://schemas.openxmlformats.org/officeDocument/2006/relationships/image" Target="../media/image32.png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2.png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6.svg"/><Relationship Id="rId7" Type="http://schemas.openxmlformats.org/officeDocument/2006/relationships/image" Target="../media/image10.png"/><Relationship Id="rId6" Type="http://schemas.openxmlformats.org/officeDocument/2006/relationships/image" Target="../media/image5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8.png"/><Relationship Id="rId27" Type="http://schemas.openxmlformats.org/officeDocument/2006/relationships/slideLayout" Target="../slideLayouts/slideLayout9.xml"/><Relationship Id="rId26" Type="http://schemas.openxmlformats.org/officeDocument/2006/relationships/image" Target="../media/image15.svg"/><Relationship Id="rId25" Type="http://schemas.openxmlformats.org/officeDocument/2006/relationships/image" Target="../media/image19.png"/><Relationship Id="rId24" Type="http://schemas.openxmlformats.org/officeDocument/2006/relationships/image" Target="../media/image14.svg"/><Relationship Id="rId23" Type="http://schemas.openxmlformats.org/officeDocument/2006/relationships/image" Target="../media/image18.png"/><Relationship Id="rId22" Type="http://schemas.openxmlformats.org/officeDocument/2006/relationships/image" Target="../media/image13.svg"/><Relationship Id="rId21" Type="http://schemas.openxmlformats.org/officeDocument/2006/relationships/image" Target="../media/image17.png"/><Relationship Id="rId20" Type="http://schemas.openxmlformats.org/officeDocument/2006/relationships/image" Target="../media/image12.svg"/><Relationship Id="rId2" Type="http://schemas.openxmlformats.org/officeDocument/2006/relationships/image" Target="../media/image3.svg"/><Relationship Id="rId19" Type="http://schemas.openxmlformats.org/officeDocument/2006/relationships/image" Target="../media/image16.png"/><Relationship Id="rId18" Type="http://schemas.openxmlformats.org/officeDocument/2006/relationships/image" Target="../media/image11.svg"/><Relationship Id="rId17" Type="http://schemas.openxmlformats.org/officeDocument/2006/relationships/image" Target="../media/image15.png"/><Relationship Id="rId16" Type="http://schemas.openxmlformats.org/officeDocument/2006/relationships/image" Target="../media/image10.svg"/><Relationship Id="rId15" Type="http://schemas.openxmlformats.org/officeDocument/2006/relationships/image" Target="../media/image14.png"/><Relationship Id="rId14" Type="http://schemas.openxmlformats.org/officeDocument/2006/relationships/image" Target="../media/image9.svg"/><Relationship Id="rId13" Type="http://schemas.openxmlformats.org/officeDocument/2006/relationships/image" Target="../media/image13.png"/><Relationship Id="rId12" Type="http://schemas.openxmlformats.org/officeDocument/2006/relationships/image" Target="../media/image8.svg"/><Relationship Id="rId11" Type="http://schemas.openxmlformats.org/officeDocument/2006/relationships/image" Target="../media/image12.png"/><Relationship Id="rId10" Type="http://schemas.openxmlformats.org/officeDocument/2006/relationships/image" Target="../media/image7.sv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2.png"/><Relationship Id="rId1" Type="http://schemas.openxmlformats.org/officeDocument/2006/relationships/tags" Target="../tags/tag1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6.png"/><Relationship Id="rId2" Type="http://schemas.openxmlformats.org/officeDocument/2006/relationships/image" Target="../media/image22.png"/><Relationship Id="rId1" Type="http://schemas.openxmlformats.org/officeDocument/2006/relationships/tags" Target="../tags/tag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2.png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2.png"/><Relationship Id="rId1" Type="http://schemas.openxmlformats.org/officeDocument/2006/relationships/tags" Target="../tags/tag1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8.png"/><Relationship Id="rId2" Type="http://schemas.openxmlformats.org/officeDocument/2006/relationships/image" Target="../media/image22.png"/><Relationship Id="rId1" Type="http://schemas.openxmlformats.org/officeDocument/2006/relationships/tags" Target="../tags/tag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3.png"/><Relationship Id="rId1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2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2.png"/><Relationship Id="rId3" Type="http://schemas.openxmlformats.org/officeDocument/2006/relationships/tags" Target="../tags/tag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判断语句</a:t>
            </a:r>
            <a:endParaRPr lang="zh-CN" altLang="en-US" sz="4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465560" y="59505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比较运算符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06464" y="1886314"/>
          <a:ext cx="9507951" cy="4366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4279"/>
                <a:gridCol w="4881904"/>
                <a:gridCol w="3301768"/>
              </a:tblGrid>
              <a:tr h="388620">
                <a:tc>
                  <a:txBody>
                    <a:bodyPr/>
                    <a:p>
                      <a:pPr algn="ctr"/>
                      <a:r>
                        <a:rPr lang="zh-CN" altLang="en-US" sz="1800" kern="1200" dirty="0"/>
                        <a:t>运算符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/>
                        <a:t>描述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/>
                        <a:t>示例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A26"/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800" kern="1200" dirty="0"/>
                        <a:t>==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kern="1200" dirty="0"/>
                        <a:t>判断内容</a:t>
                      </a:r>
                      <a:r>
                        <a:rPr lang="zh-CN" altLang="en-US" sz="1600" kern="1200" dirty="0">
                          <a:solidFill>
                            <a:srgbClr val="FF0000"/>
                          </a:solidFill>
                        </a:rPr>
                        <a:t>是否相等</a:t>
                      </a:r>
                      <a:r>
                        <a:rPr lang="zh-CN" altLang="en-US" sz="1600" kern="1200" dirty="0"/>
                        <a:t>，满足为</a:t>
                      </a:r>
                      <a:r>
                        <a:rPr lang="en-US" altLang="zh-CN" sz="1600" kern="1200" dirty="0"/>
                        <a:t>True</a:t>
                      </a:r>
                      <a:r>
                        <a:rPr lang="zh-CN" altLang="en-US" sz="1600" kern="1200" dirty="0"/>
                        <a:t>，不满足为</a:t>
                      </a:r>
                      <a:r>
                        <a:rPr lang="en-US" altLang="zh-CN" sz="1600" kern="1200" dirty="0"/>
                        <a:t>False</a:t>
                      </a:r>
                      <a:endParaRPr lang="en-US" altLang="zh-CN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kern="1200" dirty="0"/>
                        <a:t>如</a:t>
                      </a:r>
                      <a:r>
                        <a:rPr lang="en-GB" altLang="zh-CN" sz="1600" kern="1200" dirty="0"/>
                        <a:t>a=3,b=3，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altLang="zh-CN" sz="1600" kern="1200" dirty="0"/>
                        <a:t>a == b</a:t>
                      </a:r>
                      <a:r>
                        <a:rPr lang="en-US" altLang="en-GB" sz="1600" kern="1200" dirty="0"/>
                        <a:t>)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GB" altLang="zh-CN" sz="1600" kern="1200" dirty="0"/>
                        <a:t>True</a:t>
                      </a:r>
                      <a:endParaRPr lang="en-GB" altLang="zh-CN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800" kern="1200" dirty="0"/>
                        <a:t>!=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sym typeface="+mn-ea"/>
                        </a:rPr>
                        <a:t>判断内容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  <a:sym typeface="+mn-ea"/>
                        </a:rPr>
                        <a:t>是否不相等</a:t>
                      </a:r>
                      <a:r>
                        <a:rPr lang="zh-CN" altLang="en-US" sz="1600" dirty="0">
                          <a:sym typeface="+mn-ea"/>
                        </a:rPr>
                        <a:t>，满足为</a:t>
                      </a:r>
                      <a:r>
                        <a:rPr lang="en-US" altLang="zh-CN" sz="1600" dirty="0">
                          <a:sym typeface="+mn-ea"/>
                        </a:rPr>
                        <a:t>True</a:t>
                      </a:r>
                      <a:r>
                        <a:rPr lang="zh-CN" altLang="en-US" sz="1600" dirty="0">
                          <a:sym typeface="+mn-ea"/>
                        </a:rPr>
                        <a:t>，不满足为</a:t>
                      </a:r>
                      <a:r>
                        <a:rPr lang="en-US" altLang="zh-CN" sz="1600" dirty="0">
                          <a:sym typeface="+mn-ea"/>
                        </a:rPr>
                        <a:t>False</a:t>
                      </a:r>
                      <a:endParaRPr lang="en-US" altLang="zh-CN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kern="1200" dirty="0"/>
                        <a:t>如</a:t>
                      </a:r>
                      <a:r>
                        <a:rPr lang="en-GB" altLang="zh-CN" sz="1600" kern="1200" dirty="0"/>
                        <a:t>a=1,b=3，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altLang="zh-CN" sz="1600" kern="1200" dirty="0"/>
                        <a:t>a != b)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GB" altLang="zh-CN" sz="1600" kern="1200" dirty="0"/>
                        <a:t>True</a:t>
                      </a:r>
                      <a:endParaRPr lang="en-GB" altLang="zh-CN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800" kern="1200" dirty="0"/>
                        <a:t>&gt;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kern="1200" dirty="0"/>
                        <a:t>判断运算符左侧内容</a:t>
                      </a:r>
                      <a:r>
                        <a:rPr lang="zh-CN" altLang="en-US" sz="1600" kern="1200" dirty="0">
                          <a:solidFill>
                            <a:srgbClr val="FF0000"/>
                          </a:solidFill>
                        </a:rPr>
                        <a:t>是否大于</a:t>
                      </a:r>
                      <a:r>
                        <a:rPr lang="zh-CN" altLang="en-US" sz="1600" kern="1200" dirty="0"/>
                        <a:t>右侧</a:t>
                      </a:r>
                      <a:endParaRPr lang="zh-CN" altLang="en-US" sz="1600" kern="1200" dirty="0"/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600" b="0" i="0" kern="1200" dirty="0"/>
                        <a:t>满足为True，不满足为False</a:t>
                      </a:r>
                      <a:endParaRPr lang="zh-CN" altLang="en-US" sz="1600" b="0" i="0" kern="1200" dirty="0"/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kern="1200" dirty="0"/>
                        <a:t>如</a:t>
                      </a:r>
                      <a:r>
                        <a:rPr lang="en-GB" altLang="zh-CN" sz="1600" kern="1200" dirty="0"/>
                        <a:t>a=7,b=3，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altLang="zh-CN" sz="1600" kern="1200" dirty="0"/>
                        <a:t>a &gt; b) </a:t>
                      </a:r>
                      <a:r>
                        <a:rPr lang="en-US" altLang="en-GB" sz="1600" kern="1200" dirty="0"/>
                        <a:t>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GB" altLang="zh-CN" sz="1600" kern="1200" dirty="0"/>
                        <a:t>True</a:t>
                      </a:r>
                      <a:endParaRPr lang="en-GB" altLang="zh-CN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800" kern="1200" dirty="0"/>
                        <a:t>&lt;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sym typeface="+mn-ea"/>
                        </a:rPr>
                        <a:t>判断运算符左侧内容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  <a:sym typeface="+mn-ea"/>
                        </a:rPr>
                        <a:t>是否小于</a:t>
                      </a:r>
                      <a:r>
                        <a:rPr lang="zh-CN" altLang="en-US" sz="1600" dirty="0">
                          <a:sym typeface="+mn-ea"/>
                        </a:rPr>
                        <a:t>右侧</a:t>
                      </a:r>
                      <a:endParaRPr lang="zh-CN" altLang="en-US" sz="1600" kern="1200" dirty="0"/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sym typeface="+mn-ea"/>
                        </a:rPr>
                        <a:t>满足为True，不满足为False</a:t>
                      </a:r>
                      <a:endParaRPr lang="zh-CN" altLang="en-US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kern="1200" dirty="0"/>
                        <a:t>如</a:t>
                      </a:r>
                      <a:r>
                        <a:rPr lang="en-GB" altLang="zh-CN" sz="1600" kern="1200" dirty="0"/>
                        <a:t>a=</a:t>
                      </a:r>
                      <a:r>
                        <a:rPr lang="en-US" altLang="en-GB" sz="1600" kern="1200" dirty="0"/>
                        <a:t>3</a:t>
                      </a:r>
                      <a:r>
                        <a:rPr lang="en-GB" altLang="zh-CN" sz="1600" kern="1200" dirty="0"/>
                        <a:t>,b=</a:t>
                      </a:r>
                      <a:r>
                        <a:rPr lang="en-US" altLang="en-GB" sz="1600" kern="1200" dirty="0"/>
                        <a:t>7</a:t>
                      </a:r>
                      <a:r>
                        <a:rPr lang="en-GB" altLang="zh-CN" sz="1600" kern="1200" dirty="0"/>
                        <a:t>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altLang="zh-CN" sz="1600" kern="1200" dirty="0"/>
                        <a:t>a &lt; b) </a:t>
                      </a:r>
                      <a:r>
                        <a:rPr lang="en-US" altLang="en-GB" sz="1600" kern="1200" dirty="0"/>
                        <a:t>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US" altLang="en-GB" sz="1600" kern="1200" dirty="0"/>
                        <a:t>True</a:t>
                      </a:r>
                      <a:endParaRPr lang="en-US" altLang="en-GB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marL="0" algn="ctr" defTabSz="1218565" rtl="0" eaLnBrk="1" latinLnBrk="0" hangingPunct="1"/>
                      <a:r>
                        <a:rPr lang="en-US" altLang="zh-CN" sz="1800" kern="1200" dirty="0"/>
                        <a:t>&gt;=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sym typeface="+mn-ea"/>
                        </a:rPr>
                        <a:t>判断运算符左侧内容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  <a:sym typeface="+mn-ea"/>
                        </a:rPr>
                        <a:t>是否大于等于</a:t>
                      </a:r>
                      <a:r>
                        <a:rPr lang="zh-CN" altLang="en-US" sz="1600" dirty="0">
                          <a:sym typeface="+mn-ea"/>
                        </a:rPr>
                        <a:t>右侧</a:t>
                      </a:r>
                      <a:endParaRPr lang="zh-CN" altLang="en-US" sz="1600" kern="1200" dirty="0"/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sym typeface="+mn-ea"/>
                        </a:rPr>
                        <a:t>满足为True，不满足为False</a:t>
                      </a:r>
                      <a:endParaRPr lang="zh-CN" altLang="en-US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l" defTabSz="1218565" rtl="0" eaLnBrk="1" latinLnBrk="0" hangingPunct="1"/>
                      <a:r>
                        <a:rPr lang="zh-CN" altLang="en-US" sz="1600" kern="1200" dirty="0"/>
                        <a:t>如</a:t>
                      </a:r>
                      <a:r>
                        <a:rPr lang="en-GB" sz="1600" kern="1200" dirty="0"/>
                        <a:t>a=3,b=3，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sz="1600" kern="1200" dirty="0"/>
                        <a:t>a &gt;= b)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GB" sz="1600" kern="1200" dirty="0"/>
                        <a:t>True</a:t>
                      </a:r>
                      <a:endParaRPr lang="en-GB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marL="0" algn="ctr" defTabSz="1218565" rtl="0" eaLnBrk="1" latinLnBrk="0" hangingPunct="1"/>
                      <a:r>
                        <a:rPr lang="en-US" altLang="zh-CN" sz="1800" kern="1200" dirty="0"/>
                        <a:t>&lt;=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600" dirty="0">
                          <a:sym typeface="+mn-ea"/>
                        </a:rPr>
                        <a:t>判断运算符左侧内容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  <a:sym typeface="+mn-ea"/>
                        </a:rPr>
                        <a:t>是否小于等于</a:t>
                      </a:r>
                      <a:r>
                        <a:rPr lang="zh-CN" altLang="en-US" sz="1600" dirty="0">
                          <a:sym typeface="+mn-ea"/>
                        </a:rPr>
                        <a:t>右侧</a:t>
                      </a:r>
                      <a:endParaRPr lang="zh-CN" altLang="en-US" sz="1600" kern="1200" dirty="0"/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sym typeface="+mn-ea"/>
                        </a:rPr>
                        <a:t>满足为True，不满足为False</a:t>
                      </a:r>
                      <a:endParaRPr lang="zh-CN" altLang="en-US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l" defTabSz="1218565" rtl="0" eaLnBrk="1" latinLnBrk="0" hangingPunct="1"/>
                      <a:r>
                        <a:rPr lang="zh-CN" altLang="en-US" sz="1600" kern="1200" dirty="0"/>
                        <a:t>如</a:t>
                      </a:r>
                      <a:r>
                        <a:rPr lang="en-GB" sz="1600" kern="1200" dirty="0"/>
                        <a:t>a=3,b=3，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sz="1600" kern="1200" dirty="0"/>
                        <a:t>a &lt;= b)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GB" sz="1600" kern="1200" dirty="0"/>
                        <a:t>True</a:t>
                      </a:r>
                      <a:endParaRPr lang="en-GB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Python</a:t>
            </a:r>
            <a:r>
              <a:rPr lang="zh-CN" altLang="en-US"/>
              <a:t>中，可以表示真假的数据类型是：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布尔类型，字面量</a:t>
            </a:r>
            <a:r>
              <a:rPr lang="en-US" altLang="zh-CN" sz="1400"/>
              <a:t>True</a:t>
            </a:r>
            <a:r>
              <a:rPr lang="zh-CN" altLang="en-US" sz="1400"/>
              <a:t>表示真，字面量</a:t>
            </a:r>
            <a:r>
              <a:rPr lang="en-US" altLang="zh-CN" sz="1400"/>
              <a:t>False</a:t>
            </a:r>
            <a:r>
              <a:rPr lang="zh-CN" altLang="en-US" sz="1400"/>
              <a:t>表示假</a:t>
            </a:r>
            <a:endParaRPr lang="zh-CN" altLang="en-US" sz="14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除了可以定义布尔类型外，还可以通过</a:t>
            </a:r>
            <a:r>
              <a:rPr lang="en-US" altLang="zh-CN"/>
              <a:t>____</a:t>
            </a:r>
            <a:r>
              <a:rPr lang="zh-CN" altLang="en-US"/>
              <a:t>计算得到布尔类型？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通过</a:t>
            </a:r>
            <a:r>
              <a:rPr lang="en-US" altLang="zh-CN" sz="1400"/>
              <a:t>&lt;</a:t>
            </a:r>
            <a:r>
              <a:rPr lang="zh-CN" altLang="en-US" sz="1400"/>
              <a:t>比较运算符</a:t>
            </a:r>
            <a:r>
              <a:rPr lang="en-US" altLang="zh-CN" sz="1400"/>
              <a:t>&gt;</a:t>
            </a:r>
            <a:r>
              <a:rPr lang="zh-CN" altLang="en-US" sz="1400"/>
              <a:t>计算得到布尔类型的结果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== </a:t>
            </a:r>
            <a:r>
              <a:rPr lang="zh-CN" altLang="en-US" sz="1400"/>
              <a:t>判断是否相等，</a:t>
            </a:r>
            <a:r>
              <a:rPr lang="en-US" altLang="zh-CN" sz="1400"/>
              <a:t>!= </a:t>
            </a:r>
            <a:r>
              <a:rPr lang="zh-CN" altLang="en-US" sz="1400"/>
              <a:t>判断是否不相等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&gt;</a:t>
            </a:r>
            <a:r>
              <a:rPr lang="zh-CN" altLang="en-US" sz="1400"/>
              <a:t>判断是否大于，</a:t>
            </a:r>
            <a:r>
              <a:rPr lang="en-US" altLang="zh-CN" sz="1400"/>
              <a:t>&lt;</a:t>
            </a:r>
            <a:r>
              <a:rPr lang="zh-CN" altLang="en-US" sz="1400"/>
              <a:t>判断是否小于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&gt;=</a:t>
            </a:r>
            <a:r>
              <a:rPr lang="zh-CN" altLang="en-US" sz="1400"/>
              <a:t>判断是否大于等于，</a:t>
            </a:r>
            <a:r>
              <a:rPr lang="en-US" altLang="zh-CN" sz="1400"/>
              <a:t>&lt;=</a:t>
            </a:r>
            <a:r>
              <a:rPr lang="zh-CN" altLang="en-US" sz="1400"/>
              <a:t>判断是否小于等于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ym typeface="+mn-ea"/>
              </a:rPr>
              <a:t>布尔类型和比较运算符</a:t>
            </a:r>
            <a:endParaRPr lang="en-US" altLang="zh-CN" dirty="0"/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if语句的基本格式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if else </a:t>
            </a:r>
            <a:r>
              <a:rPr lang="zh-CN" altLang="en-US" dirty="0">
                <a:sym typeface="+mn-ea"/>
              </a:rPr>
              <a:t>语句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if </a:t>
            </a:r>
            <a:r>
              <a:rPr lang="en-US" altLang="zh-CN" dirty="0" err="1">
                <a:sym typeface="+mn-ea"/>
              </a:rPr>
              <a:t>elif </a:t>
            </a:r>
            <a:r>
              <a:rPr lang="en-US" altLang="zh-CN" dirty="0">
                <a:sym typeface="+mn-ea"/>
              </a:rPr>
              <a:t>else</a:t>
            </a:r>
            <a:r>
              <a:rPr lang="zh-CN" altLang="en-US" dirty="0">
                <a:sym typeface="+mn-ea"/>
              </a:rPr>
              <a:t>语句</a:t>
            </a:r>
            <a:endParaRPr lang="en-US" altLang="zh-CN" dirty="0"/>
          </a:p>
          <a:p>
            <a:pPr algn="l"/>
            <a:r>
              <a:rPr lang="zh-CN" dirty="0">
                <a:sym typeface="+mn-ea"/>
              </a:rPr>
              <a:t>判断语句的嵌套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实战案例</a:t>
            </a:r>
            <a:endParaRPr kumimoji="1" 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1082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掌握逻辑判断语句（</a:t>
            </a:r>
            <a:r>
              <a:rPr lang="en-US" altLang="zh-CN" dirty="0">
                <a:solidFill>
                  <a:schemeClr val="tx1"/>
                </a:solidFill>
              </a:rPr>
              <a:t>if</a:t>
            </a:r>
            <a:r>
              <a:rPr lang="zh-CN" altLang="en-US" dirty="0">
                <a:solidFill>
                  <a:schemeClr val="tx1"/>
                </a:solidFill>
              </a:rPr>
              <a:t>）的基本语法格式</a:t>
            </a:r>
            <a:endParaRPr lang="zh-CN" altLang="en-US" dirty="0">
              <a:solidFill>
                <a:schemeClr val="tx1"/>
              </a:solidFill>
            </a:endParaRPr>
          </a:p>
          <a:p>
            <a:pPr marL="0" algn="l">
              <a:buNone/>
            </a:pPr>
            <a:r>
              <a:rPr lang="zh-CN" dirty="0">
                <a:solidFill>
                  <a:schemeClr val="tx1"/>
                </a:solidFill>
              </a:rPr>
              <a:t>掌握布尔类型数据，在判断语句中的作用</a:t>
            </a:r>
            <a:endParaRPr 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if</a:t>
            </a:r>
            <a:r>
              <a:t>判断语句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生活中的判断</a:t>
            </a:r>
            <a:r>
              <a:rPr lang="en-US" altLang="zh-CN"/>
              <a:t>                                                                           </a:t>
            </a:r>
            <a:r>
              <a:rPr lang="zh-CN" altLang="en-US"/>
              <a:t>程序中的判断</a:t>
            </a: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6585" y="350456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27935" y="4036060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如果小美喜欢我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明天我就去表白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12165" y="2407920"/>
            <a:ext cx="1500505" cy="5295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如果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479800" y="2407920"/>
            <a:ext cx="1500505" cy="529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动作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6" idx="3"/>
            <a:endCxn id="7" idx="1"/>
          </p:cNvCxnSpPr>
          <p:nvPr/>
        </p:nvCxnSpPr>
        <p:spPr>
          <a:xfrm>
            <a:off x="2312670" y="2672715"/>
            <a:ext cx="11671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798" y="2145531"/>
            <a:ext cx="3962400" cy="1054100"/>
          </a:xfrm>
          <a:prstGeom prst="rect">
            <a:avLst/>
          </a:prstGeom>
          <a:ln>
            <a:solidFill>
              <a:srgbClr val="49504F"/>
            </a:solidFill>
          </a:ln>
        </p:spPr>
      </p:pic>
      <p:sp>
        <p:nvSpPr>
          <p:cNvPr id="12" name="TextBox 3"/>
          <p:cNvSpPr txBox="1"/>
          <p:nvPr/>
        </p:nvSpPr>
        <p:spPr>
          <a:xfrm>
            <a:off x="5938798" y="3888051"/>
            <a:ext cx="4435819" cy="264309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定义变量</a:t>
            </a:r>
            <a:endParaRPr lang="en-GB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age = 30</a:t>
            </a:r>
            <a:br>
              <a:rPr lang="en-GB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endParaRPr lang="en-GB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进行判断</a:t>
            </a:r>
            <a:br>
              <a:rPr lang="en-GB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if age &gt;= 18: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我已经成年了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/>
            </a:b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if</a:t>
            </a:r>
            <a:r>
              <a:t>判断语句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002405"/>
            <a:ext cx="3340100" cy="1873250"/>
          </a:xfrm>
        </p:spPr>
        <p:txBody>
          <a:bodyPr/>
          <a:p>
            <a:r>
              <a:rPr lang="zh-CN" altLang="en-US"/>
              <a:t>当</a:t>
            </a:r>
            <a:r>
              <a:rPr lang="en-US" altLang="zh-CN"/>
              <a:t>age</a:t>
            </a:r>
            <a:r>
              <a:rPr lang="zh-CN" altLang="en-US"/>
              <a:t>为</a:t>
            </a:r>
            <a:r>
              <a:rPr lang="en-US" altLang="zh-CN"/>
              <a:t>18</a:t>
            </a:r>
            <a:r>
              <a:rPr lang="zh-CN" altLang="en-US"/>
              <a:t>时，执行结果：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5164455" y="4002405"/>
            <a:ext cx="3340100" cy="18732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当</a:t>
            </a:r>
            <a:r>
              <a:rPr lang="en-US" altLang="zh-CN"/>
              <a:t>age</a:t>
            </a:r>
            <a:r>
              <a:rPr lang="zh-CN" altLang="en-US"/>
              <a:t>为</a:t>
            </a:r>
            <a:r>
              <a:rPr lang="en-US" altLang="zh-CN"/>
              <a:t>1</a:t>
            </a:r>
            <a:r>
              <a:rPr lang="en-US" altLang="zh-CN"/>
              <a:t>0</a:t>
            </a:r>
            <a:r>
              <a:rPr lang="zh-CN" altLang="en-US"/>
              <a:t>时，执行结果：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4455" y="4513580"/>
            <a:ext cx="3371850" cy="1362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" y="4513580"/>
            <a:ext cx="3062605" cy="21062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" y="1677670"/>
            <a:ext cx="4095750" cy="1990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4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735" y="5043170"/>
            <a:ext cx="1576705" cy="1576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语句的注意点</a:t>
            </a:r>
            <a:endParaRPr lang="zh-CN" altLang="en-US" dirty="0"/>
          </a:p>
        </p:txBody>
      </p:sp>
      <p:sp>
        <p:nvSpPr>
          <p:cNvPr id="14" name="文本占位符 2"/>
          <p:cNvSpPr>
            <a:spLocks noGrp="1"/>
          </p:cNvSpPr>
          <p:nvPr/>
        </p:nvSpPr>
        <p:spPr>
          <a:xfrm>
            <a:off x="791845" y="4455795"/>
            <a:ext cx="881126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判断语句的结果，必须是布尔类型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False</a:t>
            </a:r>
            <a:endParaRPr lang="en-US" altLang="zh-CN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会执行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内的代码语句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False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则不会执行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1845" y="1457325"/>
            <a:ext cx="4846955" cy="28460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图片 1" descr="01 (15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45520" y="5488305"/>
            <a:ext cx="118364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语句的注意点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845" y="1457325"/>
            <a:ext cx="6534150" cy="2733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占位符 2"/>
          <p:cNvSpPr>
            <a:spLocks noGrp="1"/>
          </p:cNvSpPr>
          <p:nvPr/>
        </p:nvSpPr>
        <p:spPr>
          <a:xfrm>
            <a:off x="791845" y="4455795"/>
            <a:ext cx="881126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归属于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判断的代码语句块，需在前方填充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4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个空格缩进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通过缩进判断代码块的归属关系。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04160" y="2016760"/>
            <a:ext cx="209550" cy="289560"/>
          </a:xfrm>
          <a:prstGeom prst="rect">
            <a:avLst/>
          </a:prstGeom>
          <a:noFill/>
          <a:ln w="28575" cmpd="sng">
            <a:solidFill>
              <a:srgbClr val="B700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占位符 2"/>
          <p:cNvSpPr>
            <a:spLocks noGrp="1"/>
          </p:cNvSpPr>
          <p:nvPr/>
        </p:nvSpPr>
        <p:spPr>
          <a:xfrm>
            <a:off x="3503930" y="1873250"/>
            <a:ext cx="2631440" cy="5772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这个引号不要忘记</a:t>
            </a:r>
            <a:endParaRPr lang="zh-CN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096645" y="3244850"/>
            <a:ext cx="10160" cy="1348105"/>
          </a:xfrm>
          <a:prstGeom prst="straightConnector1">
            <a:avLst/>
          </a:prstGeom>
          <a:ln>
            <a:solidFill>
              <a:srgbClr val="B7000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6" idx="3"/>
            <a:endCxn id="17" idx="1"/>
          </p:cNvCxnSpPr>
          <p:nvPr/>
        </p:nvCxnSpPr>
        <p:spPr>
          <a:xfrm>
            <a:off x="3013710" y="2161540"/>
            <a:ext cx="490220" cy="635"/>
          </a:xfrm>
          <a:prstGeom prst="straightConnector1">
            <a:avLst/>
          </a:prstGeom>
          <a:ln>
            <a:solidFill>
              <a:srgbClr val="B7000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01 (1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75" y="5668010"/>
            <a:ext cx="960120" cy="960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/>
          <p:cNvSpPr>
            <a:spLocks noGrp="1"/>
          </p:cNvSpPr>
          <p:nvPr/>
        </p:nvSpPr>
        <p:spPr>
          <a:xfrm>
            <a:off x="5096510" y="1630045"/>
            <a:ext cx="8811260" cy="359791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</a:pPr>
            <a:r>
              <a:rPr lang="en-US" altLang="zh-CN" sz="1800">
                <a:solidFill>
                  <a:schemeClr val="tx1"/>
                </a:solidFill>
              </a:rPr>
              <a:t>1. if</a:t>
            </a:r>
            <a:r>
              <a:rPr lang="zh-CN" altLang="en-US" sz="1800">
                <a:solidFill>
                  <a:schemeClr val="tx1"/>
                </a:solidFill>
              </a:rPr>
              <a:t>语句的基本格式</a:t>
            </a:r>
            <a:endParaRPr lang="zh-CN" altLang="en-U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 sz="1800">
                <a:solidFill>
                  <a:schemeClr val="tx1"/>
                </a:solidFill>
              </a:rPr>
              <a:t>2. if</a:t>
            </a:r>
            <a:r>
              <a:rPr lang="zh-CN" altLang="en-US" sz="1800">
                <a:solidFill>
                  <a:schemeClr val="tx1"/>
                </a:solidFill>
              </a:rPr>
              <a:t>语句的注意事项：</a:t>
            </a:r>
            <a:endParaRPr lang="zh-CN" alt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</a:rPr>
              <a:t>判断条件的结果一定要是布尔类型</a:t>
            </a:r>
            <a:endParaRPr lang="zh-CN" altLang="en-US" sz="18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</a:rPr>
              <a:t>不要忘记判断条件后的：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zh-CN" altLang="en-US" sz="1800">
                <a:solidFill>
                  <a:schemeClr val="tx1"/>
                </a:solidFill>
              </a:rPr>
              <a:t>引号</a:t>
            </a:r>
            <a:endParaRPr lang="zh-CN" altLang="en-US" sz="18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</a:rPr>
              <a:t>归属于</a:t>
            </a:r>
            <a:r>
              <a:rPr lang="en-US" altLang="zh-CN" sz="1800">
                <a:solidFill>
                  <a:schemeClr val="tx1"/>
                </a:solidFill>
              </a:rPr>
              <a:t>if</a:t>
            </a:r>
            <a:r>
              <a:rPr lang="zh-CN" altLang="en-US" sz="1800">
                <a:solidFill>
                  <a:schemeClr val="tx1"/>
                </a:solidFill>
              </a:rPr>
              <a:t>语句的代码块，需在前方填充</a:t>
            </a:r>
            <a:r>
              <a:rPr lang="en-US" altLang="zh-CN" sz="1800">
                <a:solidFill>
                  <a:schemeClr val="tx1"/>
                </a:solidFill>
              </a:rPr>
              <a:t>4</a:t>
            </a:r>
            <a:r>
              <a:rPr lang="zh-CN" altLang="en-US" sz="1800">
                <a:solidFill>
                  <a:schemeClr val="tx1"/>
                </a:solidFill>
              </a:rPr>
              <a:t>个空格缩进</a:t>
            </a:r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7030" y="2134870"/>
            <a:ext cx="3263265" cy="868045"/>
          </a:xfrm>
          <a:prstGeom prst="rect">
            <a:avLst/>
          </a:prstGeom>
          <a:ln>
            <a:solidFill>
              <a:srgbClr val="49504F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练习案例：</a:t>
            </a:r>
            <a:r>
              <a:t>成年人判断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结合前面学习的</a:t>
            </a:r>
            <a:r>
              <a:rPr lang="en-US" altLang="zh-CN"/>
              <a:t>input</a:t>
            </a:r>
            <a:r>
              <a:rPr lang="zh-CN" altLang="en-US"/>
              <a:t>输入语句，完成如下案例：</a:t>
            </a:r>
            <a:endParaRPr lang="zh-CN" altLang="en-US"/>
          </a:p>
          <a:p>
            <a:r>
              <a:rPr lang="en-US"/>
              <a:t>1. </a:t>
            </a:r>
            <a:r>
              <a:rPr lang="zh-CN" altLang="en-US"/>
              <a:t>通过</a:t>
            </a:r>
            <a:r>
              <a:rPr lang="en-US" altLang="zh-CN"/>
              <a:t>input</a:t>
            </a:r>
            <a:r>
              <a:rPr lang="zh-CN" altLang="en-US"/>
              <a:t>语句，获取键盘输入，为变量</a:t>
            </a:r>
            <a:r>
              <a:rPr lang="en-US" altLang="zh-CN"/>
              <a:t>age</a:t>
            </a:r>
            <a:r>
              <a:rPr lang="zh-CN" altLang="en-US"/>
              <a:t>赋值。（注意转换成数字类型）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通过</a:t>
            </a:r>
            <a:r>
              <a:rPr lang="en-US" altLang="zh-CN"/>
              <a:t>if</a:t>
            </a:r>
            <a:r>
              <a:rPr lang="zh-CN" altLang="en-US"/>
              <a:t>判断是否是成年人，满足条件则输出提示信息，如下：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accent2"/>
                </a:solidFill>
              </a:rPr>
              <a:t>提示：您已成年，需要补票的信息输出，来自</a:t>
            </a:r>
            <a:r>
              <a:rPr lang="en-US" altLang="zh-CN">
                <a:solidFill>
                  <a:schemeClr val="accent2"/>
                </a:solidFill>
              </a:rPr>
              <a:t>if</a:t>
            </a:r>
            <a:r>
              <a:rPr lang="zh-CN" altLang="en-US">
                <a:solidFill>
                  <a:schemeClr val="accent2"/>
                </a:solidFill>
              </a:rPr>
              <a:t>判断</a:t>
            </a:r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195" y="3022600"/>
            <a:ext cx="4803140" cy="14566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前言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进行逻辑判断，是生活中常见的行为。同样，在程序中，进行逻辑判断也是最为基础的功能。</a:t>
            </a:r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154930" y="2532380"/>
            <a:ext cx="928370" cy="44704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如果</a:t>
            </a:r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5210810" y="3411855"/>
            <a:ext cx="815975" cy="8159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判断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316730" y="4525010"/>
            <a:ext cx="894080" cy="4730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80125" y="4525010"/>
            <a:ext cx="894080" cy="473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否</a:t>
            </a:r>
            <a:endParaRPr lang="zh-CN" altLang="en-US"/>
          </a:p>
        </p:txBody>
      </p:sp>
      <p:cxnSp>
        <p:nvCxnSpPr>
          <p:cNvPr id="26" name="直接箭头连接符 25"/>
          <p:cNvCxnSpPr>
            <a:stCxn id="2" idx="2"/>
            <a:endCxn id="20" idx="0"/>
          </p:cNvCxnSpPr>
          <p:nvPr/>
        </p:nvCxnSpPr>
        <p:spPr>
          <a:xfrm>
            <a:off x="5619115" y="2979420"/>
            <a:ext cx="0" cy="432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0" idx="1"/>
            <a:endCxn id="21" idx="0"/>
          </p:cNvCxnSpPr>
          <p:nvPr/>
        </p:nvCxnSpPr>
        <p:spPr>
          <a:xfrm rot="10800000" flipV="1">
            <a:off x="4763770" y="3820160"/>
            <a:ext cx="447040" cy="7048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0" idx="3"/>
            <a:endCxn id="22" idx="0"/>
          </p:cNvCxnSpPr>
          <p:nvPr/>
        </p:nvCxnSpPr>
        <p:spPr>
          <a:xfrm>
            <a:off x="6026785" y="3820160"/>
            <a:ext cx="500380" cy="7048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4317365" y="5397500"/>
            <a:ext cx="892810" cy="4121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33" name="直接箭头连接符 32"/>
          <p:cNvCxnSpPr>
            <a:stCxn id="21" idx="2"/>
            <a:endCxn id="32" idx="0"/>
          </p:cNvCxnSpPr>
          <p:nvPr/>
        </p:nvCxnSpPr>
        <p:spPr>
          <a:xfrm>
            <a:off x="4763770" y="4998085"/>
            <a:ext cx="0" cy="399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6081395" y="5397500"/>
            <a:ext cx="892810" cy="4121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35" name="直接箭头连接符 34"/>
          <p:cNvCxnSpPr>
            <a:stCxn id="22" idx="2"/>
            <a:endCxn id="34" idx="0"/>
          </p:cNvCxnSpPr>
          <p:nvPr/>
        </p:nvCxnSpPr>
        <p:spPr>
          <a:xfrm>
            <a:off x="6527165" y="4998085"/>
            <a:ext cx="635" cy="399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ym typeface="+mn-ea"/>
              </a:rPr>
              <a:t>布尔类型和比较运算符</a:t>
            </a:r>
            <a:endParaRPr lang="en-US" altLang="zh-CN" dirty="0"/>
          </a:p>
          <a:p>
            <a:pPr algn="l"/>
            <a:r>
              <a:rPr lang="en-US" altLang="zh-CN" dirty="0" err="1">
                <a:sym typeface="+mn-ea"/>
              </a:rPr>
              <a:t>if语句的基本格式</a:t>
            </a:r>
            <a:endParaRPr lang="en-US" altLang="zh-CN" dirty="0" err="1"/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if else 语句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if </a:t>
            </a:r>
            <a:r>
              <a:rPr lang="en-US" altLang="zh-CN" dirty="0" err="1">
                <a:sym typeface="+mn-ea"/>
              </a:rPr>
              <a:t>elif </a:t>
            </a:r>
            <a:r>
              <a:rPr lang="en-US" altLang="zh-CN" dirty="0">
                <a:sym typeface="+mn-ea"/>
              </a:rPr>
              <a:t>else</a:t>
            </a:r>
            <a:r>
              <a:rPr lang="zh-CN" altLang="en-US" dirty="0">
                <a:sym typeface="+mn-ea"/>
              </a:rPr>
              <a:t>语句</a:t>
            </a:r>
            <a:endParaRPr lang="en-US" altLang="zh-CN" dirty="0"/>
          </a:p>
          <a:p>
            <a:pPr algn="l"/>
            <a:r>
              <a:rPr lang="zh-CN" dirty="0">
                <a:sym typeface="+mn-ea"/>
              </a:rPr>
              <a:t>判断语句的嵌套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实战案例</a:t>
            </a:r>
            <a:endParaRPr kumimoji="1" lang="zh-CN" altLang="en-US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7355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</a:t>
            </a:r>
            <a:r>
              <a:rPr lang="en-US" altLang="zh-CN" dirty="0">
                <a:solidFill>
                  <a:schemeClr val="tx1"/>
                </a:solidFill>
              </a:rPr>
              <a:t>if else </a:t>
            </a:r>
            <a:r>
              <a:rPr lang="zh-CN" altLang="en-US" dirty="0">
                <a:solidFill>
                  <a:schemeClr val="tx1"/>
                </a:solidFill>
              </a:rPr>
              <a:t>语句的组合用法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4930" y="2219960"/>
            <a:ext cx="5760720" cy="3494405"/>
          </a:xfrm>
        </p:spPr>
        <p:txBody>
          <a:bodyPr/>
          <a:p>
            <a:pPr marL="0" indent="0">
              <a:buNone/>
            </a:pPr>
            <a:r>
              <a:rPr lang="en-US" altLang="zh-CN"/>
              <a:t>if</a:t>
            </a:r>
            <a:r>
              <a:rPr lang="zh-CN" altLang="en-US"/>
              <a:t>满足条件会执行相应的代码语句，如果不满足呢？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有没有不满足的情况下，可供执行的代码呢？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 else 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语句可以实现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0155" y="2129155"/>
            <a:ext cx="2362835" cy="236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if else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ym typeface="+mn-ea"/>
              </a:rPr>
              <a:t>生活中的判断</a:t>
            </a:r>
            <a:r>
              <a:rPr lang="en-US" altLang="zh-CN">
                <a:sym typeface="+mn-ea"/>
              </a:rPr>
              <a:t>                                                                           </a:t>
            </a:r>
            <a:r>
              <a:rPr lang="zh-CN" altLang="en-US">
                <a:sym typeface="+mn-ea"/>
              </a:rPr>
              <a:t>程序中的判断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6585" y="3504565"/>
            <a:ext cx="1414145" cy="141414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27935" y="4036060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如果小美喜欢我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明天我就去表白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12165" y="2407920"/>
            <a:ext cx="1500505" cy="5295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如果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479800" y="2407920"/>
            <a:ext cx="1500505" cy="529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动作</a:t>
            </a:r>
            <a:endParaRPr lang="zh-CN" altLang="en-US"/>
          </a:p>
        </p:txBody>
      </p:sp>
      <p:cxnSp>
        <p:nvCxnSpPr>
          <p:cNvPr id="9" name="直接箭头连接符 8"/>
          <p:cNvCxnSpPr>
            <a:stCxn id="7" idx="3"/>
            <a:endCxn id="8" idx="1"/>
          </p:cNvCxnSpPr>
          <p:nvPr/>
        </p:nvCxnSpPr>
        <p:spPr>
          <a:xfrm>
            <a:off x="2312670" y="2672715"/>
            <a:ext cx="11671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812165" y="2974975"/>
            <a:ext cx="1500505" cy="5295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否则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479800" y="2974975"/>
            <a:ext cx="1500505" cy="529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动作</a:t>
            </a:r>
            <a:endParaRPr lang="zh-CN" altLang="en-US"/>
          </a:p>
        </p:txBody>
      </p:sp>
      <p:cxnSp>
        <p:nvCxnSpPr>
          <p:cNvPr id="12" name="直接箭头连接符 11"/>
          <p:cNvCxnSpPr>
            <a:stCxn id="10" idx="3"/>
            <a:endCxn id="11" idx="1"/>
          </p:cNvCxnSpPr>
          <p:nvPr/>
        </p:nvCxnSpPr>
        <p:spPr>
          <a:xfrm>
            <a:off x="2312670" y="3239770"/>
            <a:ext cx="11671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标注 12"/>
          <p:cNvSpPr/>
          <p:nvPr/>
        </p:nvSpPr>
        <p:spPr>
          <a:xfrm>
            <a:off x="2527935" y="4754880"/>
            <a:ext cx="2452370" cy="617855"/>
          </a:xfrm>
          <a:prstGeom prst="wedgeRoundRectCallout">
            <a:avLst>
              <a:gd name="adj1" fmla="val -78508"/>
              <a:gd name="adj2" fmla="val -7312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否则我就去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追求小新，哼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45" y="2407920"/>
            <a:ext cx="3562985" cy="3852545"/>
          </a:xfrm>
          <a:prstGeom prst="rect">
            <a:avLst/>
          </a:prstGeom>
        </p:spPr>
      </p:pic>
      <p:pic>
        <p:nvPicPr>
          <p:cNvPr id="15" name="图片 14" descr="01 (13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855" y="5501640"/>
            <a:ext cx="1222375" cy="12223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if else</a:t>
            </a:r>
            <a:r>
              <a:rPr>
                <a:sym typeface="+mn-ea"/>
              </a:rPr>
              <a:t>语句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1758315"/>
            <a:ext cx="10363200" cy="3552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4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550" y="5401945"/>
            <a:ext cx="1245235" cy="12452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if else</a:t>
            </a:r>
            <a:r>
              <a:rPr>
                <a:sym typeface="+mn-ea"/>
              </a:rPr>
              <a:t>语句注意点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1457325"/>
            <a:ext cx="7097395" cy="25133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占位符 2"/>
          <p:cNvSpPr>
            <a:spLocks noGrp="1"/>
          </p:cNvSpPr>
          <p:nvPr/>
        </p:nvSpPr>
        <p:spPr>
          <a:xfrm>
            <a:off x="710565" y="4177665"/>
            <a:ext cx="881126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1. else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后，不需要判断条件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2. 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的代码块一样，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else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的代码块同样需要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4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个空格作为缩进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6" name="图片 5" descr="01 (10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395" y="5203825"/>
            <a:ext cx="1442720" cy="1442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if else </a:t>
            </a:r>
            <a:r>
              <a:rPr lang="zh-CN" altLang="en-US"/>
              <a:t>语句，其中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if</a:t>
            </a:r>
            <a:r>
              <a:rPr lang="zh-CN" altLang="en-US" sz="1400"/>
              <a:t>和其代码块，条件满足时执行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else</a:t>
            </a:r>
            <a:r>
              <a:rPr lang="zh-CN" altLang="en-US" sz="1400"/>
              <a:t>搭配</a:t>
            </a:r>
            <a:r>
              <a:rPr lang="en-US" altLang="zh-CN" sz="1400"/>
              <a:t>if</a:t>
            </a:r>
            <a:r>
              <a:rPr lang="zh-CN" altLang="en-US" sz="1400"/>
              <a:t>的判断条件，当不满足的时候执行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if else</a:t>
            </a:r>
            <a:r>
              <a:rPr lang="zh-CN" altLang="en-US"/>
              <a:t>语句的注意事项：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else</a:t>
            </a:r>
            <a:r>
              <a:rPr lang="zh-CN" altLang="en-US" sz="1400"/>
              <a:t>不需要判断条件，当</a:t>
            </a:r>
            <a:r>
              <a:rPr lang="en-US" altLang="zh-CN" sz="1400"/>
              <a:t>if</a:t>
            </a:r>
            <a:r>
              <a:rPr lang="zh-CN" altLang="en-US" sz="1400"/>
              <a:t>的条件不满足时，</a:t>
            </a:r>
            <a:r>
              <a:rPr lang="en-US" altLang="zh-CN" sz="1400"/>
              <a:t>else</a:t>
            </a:r>
            <a:r>
              <a:rPr lang="zh-CN" altLang="en-US" sz="1400"/>
              <a:t>执行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else</a:t>
            </a:r>
            <a:r>
              <a:rPr lang="zh-CN" altLang="en-US" sz="1400"/>
              <a:t>的代码块，同样要</a:t>
            </a:r>
            <a:r>
              <a:rPr lang="en-US" altLang="zh-CN" sz="1400"/>
              <a:t>4</a:t>
            </a:r>
            <a:r>
              <a:rPr lang="zh-CN" altLang="en-US" sz="1400"/>
              <a:t>个空格作为缩进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练习案例：我要买票吗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input</a:t>
            </a:r>
            <a:r>
              <a:rPr lang="zh-CN" altLang="en-US"/>
              <a:t>语句获取键盘输入的身高</a:t>
            </a:r>
            <a:endParaRPr lang="zh-CN" altLang="en-US"/>
          </a:p>
          <a:p>
            <a:r>
              <a:rPr lang="zh-CN" altLang="en-US"/>
              <a:t>判断身高是否超过</a:t>
            </a:r>
            <a:r>
              <a:rPr lang="en-US" altLang="zh-CN"/>
              <a:t>120cm</a:t>
            </a:r>
            <a:r>
              <a:rPr lang="zh-CN" altLang="en-US"/>
              <a:t>，并通过</a:t>
            </a:r>
            <a:r>
              <a:rPr lang="en-US" altLang="zh-CN"/>
              <a:t>print</a:t>
            </a:r>
            <a:r>
              <a:rPr lang="zh-CN" altLang="en-US"/>
              <a:t>给出提示信息。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0920" y="2643505"/>
            <a:ext cx="3964940" cy="1391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20" y="4205605"/>
            <a:ext cx="3965575" cy="1452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图片 16" descr="01 (11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395" y="5271135"/>
            <a:ext cx="1337310" cy="13373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ym typeface="+mn-ea"/>
              </a:rPr>
              <a:t>布尔类型和比较运算符</a:t>
            </a:r>
            <a:endParaRPr lang="en-US" altLang="zh-CN" dirty="0"/>
          </a:p>
          <a:p>
            <a:pPr algn="l"/>
            <a:r>
              <a:rPr lang="en-US" altLang="zh-CN" dirty="0" err="1">
                <a:sym typeface="+mn-ea"/>
              </a:rPr>
              <a:t>if语句的基本格式</a:t>
            </a:r>
            <a:endParaRPr lang="en-US" altLang="zh-CN" dirty="0" err="1"/>
          </a:p>
          <a:p>
            <a:pPr algn="l"/>
            <a:r>
              <a:rPr lang="zh-CN" dirty="0">
                <a:sym typeface="+mn-ea"/>
              </a:rPr>
              <a:t>if else 语句</a:t>
            </a:r>
            <a:endParaRPr lang="zh-CN" dirty="0"/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if elif else语句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dirty="0">
                <a:sym typeface="+mn-ea"/>
              </a:rPr>
              <a:t>判断语句的嵌套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实战案例</a:t>
            </a:r>
            <a:endParaRPr kumimoji="1" lang="zh-CN" altLang="en-US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3458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AD2A26"/>
                </a:solidFill>
              </a:rPr>
              <a:t>掌握</a:t>
            </a:r>
            <a:r>
              <a:rPr lang="en-US" altLang="zh-CN" dirty="0">
                <a:solidFill>
                  <a:srgbClr val="AD2A26"/>
                </a:solidFill>
              </a:rPr>
              <a:t>i</a:t>
            </a:r>
            <a:r>
              <a:rPr lang="en-US" altLang="zh-CN" dirty="0">
                <a:solidFill>
                  <a:srgbClr val="AD2A26"/>
                </a:solidFill>
              </a:rPr>
              <a:t>f </a:t>
            </a:r>
            <a:r>
              <a:rPr lang="en-US" altLang="zh-CN" dirty="0" err="1">
                <a:solidFill>
                  <a:srgbClr val="AD2A26"/>
                </a:solidFill>
              </a:rPr>
              <a:t>elif else</a:t>
            </a:r>
            <a:r>
              <a:rPr lang="zh-CN" altLang="en-US" dirty="0">
                <a:solidFill>
                  <a:srgbClr val="AD2A26"/>
                </a:solidFill>
              </a:rPr>
              <a:t>语句进行多条件判断的语法</a:t>
            </a:r>
            <a:endParaRPr lang="en-US" altLang="zh-CN" dirty="0">
              <a:solidFill>
                <a:srgbClr val="AD2A2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为什么学习判断语句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57245"/>
            <a:ext cx="10698800" cy="4219575"/>
          </a:xfrm>
        </p:spPr>
        <p:txBody>
          <a:bodyPr/>
          <a:p>
            <a:r>
              <a:rPr lang="zh-CN" altLang="en-US"/>
              <a:t>判断在程序中广泛应用，如果没有它，这些功能都难以实现。</a:t>
            </a:r>
            <a:endParaRPr lang="zh-CN" altLang="en-US"/>
          </a:p>
        </p:txBody>
      </p:sp>
      <p:pic>
        <p:nvPicPr>
          <p:cNvPr id="5" name="图片 4" descr="32313535383031353b32313535383030383b41544dd7d4d6fac8a1bfeebbf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75510" y="2145030"/>
            <a:ext cx="914400" cy="914400"/>
          </a:xfrm>
          <a:prstGeom prst="rect">
            <a:avLst/>
          </a:prstGeom>
        </p:spPr>
      </p:pic>
      <p:pic>
        <p:nvPicPr>
          <p:cNvPr id="6" name="图片 5" descr="32313534373335333b32313534373335313bbcfcc5cc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5510" y="2953385"/>
            <a:ext cx="914400" cy="914400"/>
          </a:xfrm>
          <a:prstGeom prst="rect">
            <a:avLst/>
          </a:prstGeom>
        </p:spPr>
      </p:pic>
      <p:pic>
        <p:nvPicPr>
          <p:cNvPr id="7" name="图片 6" descr="32313538343431323b32313538343430323bb4f2b9b4d5fdc8b7b1eacab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9260" y="5106670"/>
            <a:ext cx="476250" cy="476250"/>
          </a:xfrm>
          <a:prstGeom prst="rect">
            <a:avLst/>
          </a:prstGeom>
        </p:spPr>
      </p:pic>
      <p:pic>
        <p:nvPicPr>
          <p:cNvPr id="8" name="图片 7" descr="32313533373239393b32313533373437323bb4edcef3b4edb2e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9910" y="5106035"/>
            <a:ext cx="476885" cy="476885"/>
          </a:xfrm>
          <a:prstGeom prst="rect">
            <a:avLst/>
          </a:prstGeom>
        </p:spPr>
      </p:pic>
      <p:pic>
        <p:nvPicPr>
          <p:cNvPr id="9" name="图片 8" descr="343637373336393b343637373437383bc7a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90040" y="5887085"/>
            <a:ext cx="694690" cy="694690"/>
          </a:xfrm>
          <a:prstGeom prst="rect">
            <a:avLst/>
          </a:prstGeom>
        </p:spPr>
      </p:pic>
      <p:pic>
        <p:nvPicPr>
          <p:cNvPr id="10" name="图片 9" descr="303b32313536363936383bbfd5b0d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4510" y="5970270"/>
            <a:ext cx="527685" cy="527685"/>
          </a:xfrm>
          <a:prstGeom prst="rect">
            <a:avLst/>
          </a:prstGeom>
        </p:spPr>
      </p:pic>
      <p:pic>
        <p:nvPicPr>
          <p:cNvPr id="11" name="图片 10" descr="32313538393032333b32313538383533323bc5d0b6cfcce2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75510" y="3961765"/>
            <a:ext cx="914400" cy="9144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1937385" y="4876165"/>
            <a:ext cx="695325" cy="23050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1" idx="2"/>
          </p:cNvCxnSpPr>
          <p:nvPr/>
        </p:nvCxnSpPr>
        <p:spPr>
          <a:xfrm>
            <a:off x="2632710" y="4876165"/>
            <a:ext cx="695960" cy="229870"/>
          </a:xfrm>
          <a:prstGeom prst="straightConnector1">
            <a:avLst/>
          </a:prstGeom>
          <a:ln w="12700" cmpd="sng">
            <a:solidFill>
              <a:srgbClr val="B7000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9" idx="0"/>
          </p:cNvCxnSpPr>
          <p:nvPr/>
        </p:nvCxnSpPr>
        <p:spPr>
          <a:xfrm>
            <a:off x="1937385" y="5582920"/>
            <a:ext cx="0" cy="30416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10" idx="0"/>
          </p:cNvCxnSpPr>
          <p:nvPr/>
        </p:nvCxnSpPr>
        <p:spPr>
          <a:xfrm>
            <a:off x="3328670" y="5582920"/>
            <a:ext cx="0" cy="387350"/>
          </a:xfrm>
          <a:prstGeom prst="straightConnector1">
            <a:avLst/>
          </a:prstGeom>
          <a:ln w="12700" cmpd="sng">
            <a:solidFill>
              <a:srgbClr val="B7000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089910" y="4188460"/>
            <a:ext cx="1404620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密码判断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7" name="图片 16" descr="32313539343238383b32313539343233383bc4d0b1a3b0b2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59730" y="2145030"/>
            <a:ext cx="914400" cy="914400"/>
          </a:xfrm>
          <a:prstGeom prst="rect">
            <a:avLst/>
          </a:prstGeom>
        </p:spPr>
      </p:pic>
      <p:pic>
        <p:nvPicPr>
          <p:cNvPr id="18" name="图片 17" descr="343538343130363b343538383237363bb6feceacc2eb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52035" y="5041265"/>
            <a:ext cx="607695" cy="607695"/>
          </a:xfrm>
          <a:prstGeom prst="rect">
            <a:avLst/>
          </a:prstGeom>
        </p:spPr>
      </p:pic>
      <p:pic>
        <p:nvPicPr>
          <p:cNvPr id="19" name="图片 18" descr="32313538393032333b32313538383533323bc5d0b6cfcce2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59730" y="3961130"/>
            <a:ext cx="914400" cy="914400"/>
          </a:xfrm>
          <a:prstGeom prst="rect">
            <a:avLst/>
          </a:prstGeom>
        </p:spPr>
      </p:pic>
      <p:pic>
        <p:nvPicPr>
          <p:cNvPr id="20" name="图片 19" descr="343538343130363b343538383237363bb6feceacc2eb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74130" y="5040630"/>
            <a:ext cx="607695" cy="607695"/>
          </a:xfrm>
          <a:prstGeom prst="rect">
            <a:avLst/>
          </a:prstGeom>
        </p:spPr>
      </p:pic>
      <p:pic>
        <p:nvPicPr>
          <p:cNvPr id="21" name="图片 20" descr="343435383130383b343532303735343bc9a8c2ebd6a7b8b6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79110" y="3173095"/>
            <a:ext cx="675005" cy="675005"/>
          </a:xfrm>
          <a:prstGeom prst="rect">
            <a:avLst/>
          </a:prstGeom>
        </p:spPr>
      </p:pic>
      <p:pic>
        <p:nvPicPr>
          <p:cNvPr id="22" name="图片 21" descr="32313538393031383b32313538383434333bb4f0b1e7cda8b9fd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52035" y="5935345"/>
            <a:ext cx="597535" cy="597535"/>
          </a:xfrm>
          <a:prstGeom prst="rect">
            <a:avLst/>
          </a:prstGeom>
        </p:spPr>
      </p:pic>
      <p:pic>
        <p:nvPicPr>
          <p:cNvPr id="24" name="图片 23" descr="303b32303938323636363bb7c0bba4b7fe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63970" y="5870575"/>
            <a:ext cx="627380" cy="627380"/>
          </a:xfrm>
          <a:prstGeom prst="rect">
            <a:avLst/>
          </a:prstGeom>
        </p:spPr>
      </p:pic>
      <p:cxnSp>
        <p:nvCxnSpPr>
          <p:cNvPr id="25" name="直接箭头连接符 24"/>
          <p:cNvCxnSpPr>
            <a:stCxn id="19" idx="2"/>
            <a:endCxn id="18" idx="0"/>
          </p:cNvCxnSpPr>
          <p:nvPr/>
        </p:nvCxnSpPr>
        <p:spPr>
          <a:xfrm flipH="1">
            <a:off x="5156200" y="4875530"/>
            <a:ext cx="760730" cy="16573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9" idx="2"/>
            <a:endCxn id="20" idx="0"/>
          </p:cNvCxnSpPr>
          <p:nvPr/>
        </p:nvCxnSpPr>
        <p:spPr>
          <a:xfrm>
            <a:off x="5916930" y="4875530"/>
            <a:ext cx="761365" cy="165100"/>
          </a:xfrm>
          <a:prstGeom prst="straightConnector1">
            <a:avLst/>
          </a:prstGeom>
          <a:ln w="12700" cmpd="sng">
            <a:solidFill>
              <a:srgbClr val="B7000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8" idx="2"/>
            <a:endCxn id="22" idx="0"/>
          </p:cNvCxnSpPr>
          <p:nvPr/>
        </p:nvCxnSpPr>
        <p:spPr>
          <a:xfrm flipH="1">
            <a:off x="5151120" y="5648960"/>
            <a:ext cx="5080" cy="28638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0" idx="2"/>
            <a:endCxn id="24" idx="0"/>
          </p:cNvCxnSpPr>
          <p:nvPr/>
        </p:nvCxnSpPr>
        <p:spPr>
          <a:xfrm flipH="1">
            <a:off x="6677660" y="5648325"/>
            <a:ext cx="635" cy="222250"/>
          </a:xfrm>
          <a:prstGeom prst="straightConnector1">
            <a:avLst/>
          </a:prstGeom>
          <a:ln w="12700" cmpd="sng">
            <a:solidFill>
              <a:srgbClr val="B7000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374130" y="4187825"/>
            <a:ext cx="1404620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查健康码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36255" y="2222500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网站登陆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136255" y="28949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指纹识别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879330" y="28949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人脸解锁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879330" y="22218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</a:t>
            </a:r>
            <a:r>
              <a:rPr lang="zh-CN" altLang="en-US"/>
              <a:t>登陆</a:t>
            </a: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136255" y="358330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景区验票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879330" y="358203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影院验票</a:t>
            </a: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136255" y="427164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门禁刷卡</a:t>
            </a:r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879330" y="426910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车牌识别</a:t>
            </a: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136255" y="4876165"/>
            <a:ext cx="322008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。。。。。。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441690" y="5410200"/>
            <a:ext cx="2626360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判断是程序最基础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最核心的逻辑功能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4930" y="2219960"/>
            <a:ext cx="5760720" cy="3494405"/>
          </a:xfrm>
        </p:spPr>
        <p:txBody>
          <a:bodyPr/>
          <a:p>
            <a:pPr marL="0" indent="0">
              <a:buNone/>
            </a:pPr>
            <a:r>
              <a:rPr lang="zh-CN" altLang="en-US"/>
              <a:t>某些场景下，判断条件不止一个，可能有多个。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这种需求能用</a:t>
            </a:r>
            <a:r>
              <a:rPr lang="en-US" altLang="zh-CN"/>
              <a:t>Python</a:t>
            </a:r>
            <a:r>
              <a:rPr lang="zh-CN" altLang="en-US"/>
              <a:t>实现吗？</a:t>
            </a:r>
            <a:endParaRPr lang="zh-CN" altLang="en-US"/>
          </a:p>
          <a:p>
            <a:pPr marL="0" indent="0">
              <a:buNone/>
            </a:pP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 elif else 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语句可以实现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0155" y="2129155"/>
            <a:ext cx="2362835" cy="236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if else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ym typeface="+mn-ea"/>
              </a:rPr>
              <a:t>生活中的判断</a:t>
            </a:r>
            <a:r>
              <a:rPr lang="en-US" altLang="zh-CN">
                <a:sym typeface="+mn-ea"/>
              </a:rPr>
              <a:t>                                                                           </a:t>
            </a:r>
            <a:r>
              <a:rPr lang="zh-CN" altLang="en-US">
                <a:sym typeface="+mn-ea"/>
              </a:rPr>
              <a:t>程序中的判断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4356735"/>
            <a:ext cx="1414145" cy="141414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27935" y="4036060"/>
            <a:ext cx="2452370" cy="617855"/>
          </a:xfrm>
          <a:prstGeom prst="wedgeRoundRectCallout">
            <a:avLst>
              <a:gd name="adj1" fmla="val -78508"/>
              <a:gd name="adj2" fmla="val 63463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如果小美喜欢我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明天我就去表白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40740" y="2157730"/>
            <a:ext cx="963930" cy="3403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如果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3272155" y="2157730"/>
            <a:ext cx="963930" cy="340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动作</a:t>
            </a:r>
            <a:endParaRPr lang="zh-CN" altLang="en-US"/>
          </a:p>
        </p:txBody>
      </p:sp>
      <p:cxnSp>
        <p:nvCxnSpPr>
          <p:cNvPr id="9" name="直接箭头连接符 8"/>
          <p:cNvCxnSpPr>
            <a:stCxn id="7" idx="3"/>
            <a:endCxn id="8" idx="1"/>
          </p:cNvCxnSpPr>
          <p:nvPr/>
        </p:nvCxnSpPr>
        <p:spPr>
          <a:xfrm>
            <a:off x="1804670" y="2327910"/>
            <a:ext cx="14674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840740" y="3299460"/>
            <a:ext cx="963930" cy="3403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否则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272155" y="3296920"/>
            <a:ext cx="963930" cy="340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动作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804670" y="3103880"/>
            <a:ext cx="1467485" cy="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标注 12"/>
          <p:cNvSpPr/>
          <p:nvPr/>
        </p:nvSpPr>
        <p:spPr>
          <a:xfrm>
            <a:off x="2527935" y="4754880"/>
            <a:ext cx="2452370" cy="617855"/>
          </a:xfrm>
          <a:prstGeom prst="wedgeRoundRectCallout">
            <a:avLst>
              <a:gd name="adj1" fmla="val -76178"/>
              <a:gd name="adj2" fmla="val 436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或者小甜喜欢我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明天我就去表白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2527935" y="5803900"/>
            <a:ext cx="2452370" cy="617855"/>
          </a:xfrm>
          <a:prstGeom prst="wedgeRoundRectCallout">
            <a:avLst>
              <a:gd name="adj1" fmla="val -75297"/>
              <a:gd name="adj2" fmla="val -10241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否则我就去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追求小新，哼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55" y="2265680"/>
            <a:ext cx="3457575" cy="3609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圆角矩形 16"/>
          <p:cNvSpPr/>
          <p:nvPr/>
        </p:nvSpPr>
        <p:spPr>
          <a:xfrm>
            <a:off x="840740" y="2545715"/>
            <a:ext cx="963930" cy="3403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如果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8" name="圆角矩形 17"/>
          <p:cNvSpPr/>
          <p:nvPr/>
        </p:nvSpPr>
        <p:spPr>
          <a:xfrm>
            <a:off x="3272155" y="2545715"/>
            <a:ext cx="963930" cy="340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动作</a:t>
            </a:r>
            <a:endParaRPr lang="zh-CN" altLang="en-US"/>
          </a:p>
        </p:txBody>
      </p:sp>
      <p:cxnSp>
        <p:nvCxnSpPr>
          <p:cNvPr id="19" name="直接箭头连接符 18"/>
          <p:cNvCxnSpPr>
            <a:stCxn id="17" idx="3"/>
            <a:endCxn id="18" idx="1"/>
          </p:cNvCxnSpPr>
          <p:nvPr/>
        </p:nvCxnSpPr>
        <p:spPr>
          <a:xfrm>
            <a:off x="1804670" y="2715895"/>
            <a:ext cx="14674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840740" y="2918460"/>
            <a:ext cx="963930" cy="3403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如果</a:t>
            </a:r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21" name="圆角矩形 20"/>
          <p:cNvSpPr/>
          <p:nvPr/>
        </p:nvSpPr>
        <p:spPr>
          <a:xfrm>
            <a:off x="3272155" y="2918460"/>
            <a:ext cx="963930" cy="340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动作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1804670" y="3499485"/>
            <a:ext cx="14674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if elif else</a:t>
            </a:r>
            <a:r>
              <a:t>语句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656080"/>
            <a:ext cx="6333490" cy="3823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2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920" y="5204460"/>
            <a:ext cx="1510030" cy="15100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if elif else</a:t>
            </a:r>
            <a:r>
              <a:t>语句</a:t>
            </a:r>
            <a:r>
              <a:rPr lang="en-US" altLang="zh-CN"/>
              <a:t> </a:t>
            </a:r>
            <a:r>
              <a:t>注意点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85" y="1457325"/>
            <a:ext cx="5838190" cy="3959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占位符 2"/>
          <p:cNvSpPr>
            <a:spLocks noGrp="1"/>
          </p:cNvSpPr>
          <p:nvPr/>
        </p:nvSpPr>
        <p:spPr>
          <a:xfrm>
            <a:off x="710565" y="5500370"/>
            <a:ext cx="881126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elif 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语句可以写多个。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5" name="图片 4" descr="01 (10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165" y="5547995"/>
            <a:ext cx="1068705" cy="10687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if elif else</a:t>
            </a:r>
            <a:r>
              <a:t>语句</a:t>
            </a:r>
            <a:r>
              <a:rPr lang="en-US" altLang="zh-CN"/>
              <a:t> </a:t>
            </a:r>
            <a:r>
              <a:t>注意点</a:t>
            </a:r>
          </a:p>
        </p:txBody>
      </p:sp>
      <p:sp>
        <p:nvSpPr>
          <p:cNvPr id="14" name="文本占位符 2"/>
          <p:cNvSpPr>
            <a:spLocks noGrp="1"/>
          </p:cNvSpPr>
          <p:nvPr/>
        </p:nvSpPr>
        <p:spPr>
          <a:xfrm>
            <a:off x="6394450" y="2251075"/>
            <a:ext cx="434467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判断是互斥且有顺序的。</a:t>
            </a:r>
            <a:endParaRPr lang="zh-CN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满足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（如图编号）将不会理会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3</a:t>
            </a:r>
            <a:endParaRPr lang="en-US" altLang="zh-CN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满足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，将不会理会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3</a:t>
            </a:r>
            <a:endParaRPr lang="en-US" altLang="zh-CN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、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、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3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均不满足，进入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else</a:t>
            </a:r>
            <a:endParaRPr lang="en-US" altLang="zh-CN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else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也可以省略不写，效果等同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3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个独立的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判断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042160"/>
            <a:ext cx="5048885" cy="3814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370" y="5567680"/>
            <a:ext cx="1069975" cy="10699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if elif else</a:t>
            </a:r>
            <a:r>
              <a:t>语句</a:t>
            </a:r>
            <a:r>
              <a:rPr lang="en-US" altLang="zh-CN"/>
              <a:t> </a:t>
            </a:r>
            <a:r>
              <a:t>注意点</a:t>
            </a:r>
          </a:p>
        </p:txBody>
      </p:sp>
      <p:sp>
        <p:nvSpPr>
          <p:cNvPr id="14" name="文本占位符 2"/>
          <p:cNvSpPr>
            <a:spLocks noGrp="1"/>
          </p:cNvSpPr>
          <p:nvPr/>
        </p:nvSpPr>
        <p:spPr>
          <a:xfrm>
            <a:off x="710565" y="4867275"/>
            <a:ext cx="434467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空格缩进同样不可省略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990725"/>
            <a:ext cx="5768975" cy="2638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1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370" y="5491480"/>
            <a:ext cx="1118870" cy="11188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if elif else</a:t>
            </a:r>
            <a:r>
              <a:t>语句</a:t>
            </a:r>
            <a:r>
              <a:rPr lang="en-US" altLang="zh-CN"/>
              <a:t> </a:t>
            </a:r>
            <a:r>
              <a:t>注意点</a:t>
            </a:r>
          </a:p>
        </p:txBody>
      </p:sp>
      <p:sp>
        <p:nvSpPr>
          <p:cNvPr id="14" name="文本占位符 2"/>
          <p:cNvSpPr>
            <a:spLocks noGrp="1"/>
          </p:cNvSpPr>
          <p:nvPr/>
        </p:nvSpPr>
        <p:spPr>
          <a:xfrm>
            <a:off x="710565" y="4867275"/>
            <a:ext cx="616585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可以如上图，将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input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输入语句直接写入判断条件中。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节省代码量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644650"/>
            <a:ext cx="5279390" cy="27222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770" y="5417820"/>
            <a:ext cx="1383030" cy="13830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if elif else</a:t>
            </a:r>
            <a:r>
              <a:rPr lang="zh-CN" altLang="en-US"/>
              <a:t>语句的作用是？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可以完成多个条件的判断</a:t>
            </a:r>
            <a:endParaRPr lang="zh-CN" altLang="en-US" sz="1400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使用</a:t>
            </a:r>
            <a:r>
              <a:rPr lang="en-US" altLang="zh-CN"/>
              <a:t>if elif else</a:t>
            </a:r>
            <a:r>
              <a:rPr lang="zh-CN" altLang="en-US"/>
              <a:t>的注意点有：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elif</a:t>
            </a:r>
            <a:r>
              <a:rPr lang="zh-CN" altLang="en-US" sz="1400"/>
              <a:t>可以写多个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判断是互斥且有序的，上一个满足后面的就不会判断了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可以在条件判断中，直接写</a:t>
            </a:r>
            <a:r>
              <a:rPr lang="en-US" altLang="zh-CN" sz="1400"/>
              <a:t>input</a:t>
            </a:r>
            <a:r>
              <a:rPr lang="zh-CN" altLang="en-US" sz="1400"/>
              <a:t>语句，节省代码量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练习案例：猜猜心里数字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定义一个变量，数字类型，内容随意。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基于</a:t>
            </a:r>
            <a:r>
              <a:rPr lang="en-US" altLang="zh-CN"/>
              <a:t>input</a:t>
            </a:r>
            <a:r>
              <a:rPr lang="zh-CN" altLang="en-US"/>
              <a:t>语句输入猜想的数字，通过</a:t>
            </a:r>
            <a:r>
              <a:rPr lang="en-US" altLang="zh-CN"/>
              <a:t>if</a:t>
            </a:r>
            <a:r>
              <a:rPr lang="zh-CN" altLang="en-US"/>
              <a:t>和多次</a:t>
            </a:r>
            <a:r>
              <a:rPr lang="en-US" altLang="zh-CN"/>
              <a:t>elif</a:t>
            </a:r>
            <a:r>
              <a:rPr lang="zh-CN" altLang="en-US"/>
              <a:t>的组合，判断猜想数字是否和心里数字一致。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195" y="2649855"/>
            <a:ext cx="5410200" cy="2114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01 (1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50" y="5389880"/>
            <a:ext cx="1418590" cy="14185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ym typeface="+mn-ea"/>
              </a:rPr>
              <a:t>布尔类型和比较运算符</a:t>
            </a:r>
            <a:endParaRPr lang="en-US" altLang="zh-CN" dirty="0"/>
          </a:p>
          <a:p>
            <a:pPr algn="l"/>
            <a:r>
              <a:rPr lang="en-US" altLang="zh-CN" dirty="0" err="1">
                <a:sym typeface="+mn-ea"/>
              </a:rPr>
              <a:t>if语句的基本格式</a:t>
            </a:r>
            <a:endParaRPr lang="en-US" altLang="zh-CN" dirty="0" err="1"/>
          </a:p>
          <a:p>
            <a:pPr algn="l"/>
            <a:r>
              <a:rPr lang="zh-CN" dirty="0">
                <a:sym typeface="+mn-ea"/>
              </a:rPr>
              <a:t>if else 语句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if elif else语句</a:t>
            </a:r>
            <a:endParaRPr lang="zh-CN" dirty="0"/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判断语句的嵌套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dirty="0">
                <a:sym typeface="+mn-ea"/>
              </a:rPr>
              <a:t>实战案例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布尔类型和比较运算符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/>
              <a:t>if</a:t>
            </a:r>
            <a:r>
              <a:rPr lang="en-US" altLang="zh-CN" dirty="0"/>
              <a:t>语句的基本格式</a:t>
            </a:r>
            <a:endParaRPr lang="en-US" altLang="zh-CN" dirty="0"/>
          </a:p>
          <a:p>
            <a:r>
              <a:rPr lang="en-US" altLang="zh-CN" dirty="0"/>
              <a:t>if else 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en-US" altLang="zh-CN" dirty="0"/>
              <a:t>if </a:t>
            </a:r>
            <a:r>
              <a:rPr lang="en-US" altLang="zh-CN" dirty="0" err="1"/>
              <a:t>elif </a:t>
            </a:r>
            <a:r>
              <a:rPr lang="en-US" altLang="zh-CN" dirty="0"/>
              <a:t>else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zh-CN" dirty="0"/>
              <a:t>判断语句的嵌套</a:t>
            </a:r>
            <a:endParaRPr lang="zh-CN" dirty="0"/>
          </a:p>
          <a:p>
            <a:r>
              <a:rPr lang="zh-CN" dirty="0"/>
              <a:t>实战案例</a:t>
            </a:r>
            <a:endParaRPr kumimoji="1" 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15494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AD2A26"/>
                </a:solidFill>
              </a:rPr>
              <a:t>掌握</a:t>
            </a:r>
            <a:r>
              <a:rPr lang="en-US" dirty="0">
                <a:solidFill>
                  <a:srgbClr val="AD2A26"/>
                </a:solidFill>
              </a:rPr>
              <a:t>P</a:t>
            </a:r>
            <a:r>
              <a:rPr lang="en-US" dirty="0">
                <a:solidFill>
                  <a:srgbClr val="AD2A26"/>
                </a:solidFill>
              </a:rPr>
              <a:t>ython</a:t>
            </a:r>
            <a:r>
              <a:rPr lang="zh-CN" altLang="en-US" dirty="0">
                <a:solidFill>
                  <a:srgbClr val="AD2A26"/>
                </a:solidFill>
              </a:rPr>
              <a:t>判断语句的终极用法：嵌套使用</a:t>
            </a:r>
            <a:endParaRPr lang="zh-CN" altLang="en-US" dirty="0">
              <a:solidFill>
                <a:srgbClr val="AD2A2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4930" y="2219960"/>
            <a:ext cx="5760720" cy="3494405"/>
          </a:xfrm>
        </p:spPr>
        <p:txBody>
          <a:bodyPr/>
          <a:p>
            <a:pPr marL="0" indent="0">
              <a:buNone/>
            </a:pPr>
            <a:r>
              <a:rPr lang="zh-CN" altLang="en-US"/>
              <a:t>有很多场景，不仅仅是多个并列条件，还会有</a:t>
            </a:r>
            <a:r>
              <a:rPr lang="zh-CN" altLang="en-US">
                <a:solidFill>
                  <a:srgbClr val="FF0000"/>
                </a:solidFill>
              </a:rPr>
              <a:t>满足前置条件才会二次判断</a:t>
            </a:r>
            <a:r>
              <a:rPr lang="zh-CN" altLang="en-US"/>
              <a:t>的多层判断需求。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对这种需求，嵌套判断语句可以实现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0155" y="2129155"/>
            <a:ext cx="2362835" cy="236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判断语句的嵌套</a:t>
            </a:r>
          </a:p>
        </p:txBody>
      </p:sp>
      <p:pic>
        <p:nvPicPr>
          <p:cNvPr id="5" name="图片 4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74705" y="5397500"/>
            <a:ext cx="1414145" cy="1414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1457325"/>
            <a:ext cx="7439025" cy="3400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文本占位符 2"/>
          <p:cNvSpPr>
            <a:spLocks noGrp="1"/>
          </p:cNvSpPr>
          <p:nvPr/>
        </p:nvSpPr>
        <p:spPr>
          <a:xfrm>
            <a:off x="807085" y="4914900"/>
            <a:ext cx="10602595" cy="9607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许多逻辑的判断，是嵌套的，多层次的。</a:t>
            </a:r>
            <a:endParaRPr lang="zh-CN" altLang="en-US"/>
          </a:p>
          <a:p>
            <a:r>
              <a:rPr lang="zh-CN" altLang="en-US"/>
              <a:t>对于这种需求，我们可以：</a:t>
            </a:r>
            <a:r>
              <a:rPr lang="zh-CN" altLang="en-US">
                <a:solidFill>
                  <a:srgbClr val="FF0000"/>
                </a:solidFill>
              </a:rPr>
              <a:t>自由组合</a:t>
            </a:r>
            <a:r>
              <a:rPr lang="en-US" altLang="zh-CN">
                <a:solidFill>
                  <a:srgbClr val="FF0000"/>
                </a:solidFill>
              </a:rPr>
              <a:t> if elif else</a:t>
            </a:r>
            <a:r>
              <a:rPr lang="zh-CN" altLang="en-US"/>
              <a:t>，完成特定需求的要求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判断语句的嵌套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基础语法格式如下：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如上图，第二个</a:t>
            </a:r>
            <a:r>
              <a:rPr lang="en-US" altLang="zh-CN"/>
              <a:t>if</a:t>
            </a:r>
            <a:r>
              <a:rPr lang="zh-CN" altLang="en-US"/>
              <a:t>，属于第一个</a:t>
            </a:r>
            <a:r>
              <a:rPr lang="en-US" altLang="zh-CN"/>
              <a:t>if</a:t>
            </a:r>
            <a:r>
              <a:rPr lang="zh-CN" altLang="en-US"/>
              <a:t>内，只有第一个</a:t>
            </a:r>
            <a:r>
              <a:rPr lang="en-US" altLang="zh-CN"/>
              <a:t>if</a:t>
            </a:r>
            <a:r>
              <a:rPr lang="zh-CN" altLang="en-US"/>
              <a:t>满足条件，才会执行第二个</a:t>
            </a:r>
            <a:r>
              <a:rPr lang="en-US" altLang="zh-CN"/>
              <a:t>if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嵌套的关键点，在于：</a:t>
            </a:r>
            <a:r>
              <a:rPr lang="zh-CN" altLang="en-US">
                <a:solidFill>
                  <a:srgbClr val="FF0000"/>
                </a:solidFill>
              </a:rPr>
              <a:t>空格缩进</a:t>
            </a:r>
            <a:endParaRPr lang="zh-CN" altLang="en-US"/>
          </a:p>
          <a:p>
            <a:r>
              <a:rPr lang="zh-CN" altLang="en-US"/>
              <a:t>通过空格缩进，来决定语句之间的：</a:t>
            </a:r>
            <a:r>
              <a:rPr lang="zh-CN" altLang="en-US">
                <a:solidFill>
                  <a:srgbClr val="FF0000"/>
                </a:solidFill>
              </a:rPr>
              <a:t>层次关系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997" y="2107504"/>
            <a:ext cx="3390900" cy="2933700"/>
          </a:xfrm>
          <a:prstGeom prst="rect">
            <a:avLst/>
          </a:prstGeom>
        </p:spPr>
      </p:pic>
      <p:pic>
        <p:nvPicPr>
          <p:cNvPr id="5" name="图片 4" descr="01 (9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005" y="5523865"/>
            <a:ext cx="1153795" cy="11537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判断语句的嵌套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简单嵌套：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560" y="2110105"/>
            <a:ext cx="5305425" cy="3095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占位符 2"/>
          <p:cNvSpPr>
            <a:spLocks noGrp="1"/>
          </p:cNvSpPr>
          <p:nvPr/>
        </p:nvSpPr>
        <p:spPr>
          <a:xfrm>
            <a:off x="6394450" y="2251075"/>
            <a:ext cx="5370195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如图：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判断有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层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当外层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满足条件（图中编号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）时，才会执行内层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判断（图中编号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当外层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（编号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）不满足，直接执行外层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esle</a:t>
            </a:r>
            <a:endParaRPr lang="en-US" altLang="zh-CN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5" name="图片 4" descr="01 (11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490" y="5708015"/>
            <a:ext cx="892810" cy="8928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判断语句的嵌套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自由组合嵌套，需求如下：</a:t>
            </a:r>
            <a:endParaRPr lang="zh-CN" altLang="en-US"/>
          </a:p>
          <a:p>
            <a:r>
              <a:rPr lang="zh-CN" altLang="en-US"/>
              <a:t>公司要发礼物，条件是：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必须是大于等于</a:t>
            </a:r>
            <a:r>
              <a:rPr lang="en-US" altLang="zh-CN"/>
              <a:t>18</a:t>
            </a:r>
            <a:r>
              <a:rPr lang="zh-CN" altLang="en-US"/>
              <a:t>岁小于</a:t>
            </a:r>
            <a:r>
              <a:rPr lang="en-US" altLang="zh-CN"/>
              <a:t>30</a:t>
            </a:r>
            <a:r>
              <a:rPr lang="zh-CN" altLang="en-US"/>
              <a:t>岁的成年人</a:t>
            </a:r>
            <a:endParaRPr lang="zh-CN" altLang="en-US"/>
          </a:p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同时入职时间需满足大于两年，或者级别大于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才可领取</a:t>
            </a:r>
            <a:endParaRPr lang="zh-CN" altLang="en-US">
              <a:sym typeface="+mn-ea"/>
            </a:endParaRPr>
          </a:p>
        </p:txBody>
      </p:sp>
      <p:sp>
        <p:nvSpPr>
          <p:cNvPr id="14" name="文本占位符 2"/>
          <p:cNvSpPr>
            <a:spLocks noGrp="1"/>
          </p:cNvSpPr>
          <p:nvPr/>
        </p:nvSpPr>
        <p:spPr>
          <a:xfrm>
            <a:off x="6394450" y="2251075"/>
            <a:ext cx="5370195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如图：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 elif else 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可以自由组合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满足缩进的要求即可</a:t>
            </a:r>
            <a:endParaRPr lang="zh-CN" altLang="en-US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3394710"/>
            <a:ext cx="5027295" cy="3015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 descr="01 (1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0" y="5653405"/>
            <a:ext cx="981710" cy="9817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嵌套判断语句可以用于多条件、多层次的逻辑判断</a:t>
            </a:r>
            <a:endParaRPr lang="zh-CN" altLang="en-US"/>
          </a:p>
          <a:p>
            <a:r>
              <a:rPr lang="zh-CN" altLang="en-US"/>
              <a:t>嵌套判断语句可以根据需求，自由组合</a:t>
            </a:r>
            <a:r>
              <a:rPr lang="en-US" altLang="zh-CN"/>
              <a:t>if elif else</a:t>
            </a:r>
            <a:r>
              <a:rPr lang="zh-CN" altLang="en-US"/>
              <a:t>来构建多层次判断</a:t>
            </a:r>
            <a:endParaRPr lang="zh-CN" altLang="en-US"/>
          </a:p>
          <a:p>
            <a:r>
              <a:rPr lang="zh-CN" altLang="en-US"/>
              <a:t>嵌套判断语句，一定要注意空格缩进，</a:t>
            </a:r>
            <a:r>
              <a:rPr lang="en-US" altLang="zh-CN"/>
              <a:t>Python</a:t>
            </a:r>
            <a:r>
              <a:rPr lang="zh-CN" altLang="en-US"/>
              <a:t>通过空格缩进来决定层次关系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ym typeface="+mn-ea"/>
              </a:rPr>
              <a:t>布尔类型和比较运算符</a:t>
            </a:r>
            <a:endParaRPr lang="en-US" altLang="zh-CN" dirty="0"/>
          </a:p>
          <a:p>
            <a:pPr algn="l"/>
            <a:r>
              <a:rPr lang="en-US" altLang="zh-CN" dirty="0" err="1">
                <a:sym typeface="+mn-ea"/>
              </a:rPr>
              <a:t>if语句的基本格式</a:t>
            </a:r>
            <a:endParaRPr lang="en-US" altLang="zh-CN" dirty="0" err="1"/>
          </a:p>
          <a:p>
            <a:pPr algn="l"/>
            <a:r>
              <a:rPr lang="zh-CN" dirty="0">
                <a:sym typeface="+mn-ea"/>
              </a:rPr>
              <a:t>if else 语句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if elif else语句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判断语句的嵌套</a:t>
            </a:r>
            <a:endParaRPr lang="zh-CN" dirty="0"/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实战案例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AD2A26"/>
                </a:solidFill>
              </a:rPr>
              <a:t>通过逻辑判断语句，完成猜数字的案例代码编写</a:t>
            </a:r>
            <a:endParaRPr lang="en-US" altLang="zh-CN" dirty="0">
              <a:solidFill>
                <a:srgbClr val="AD2A2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21201" y="914232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b="1" dirty="0"/>
              <a:t>案例需求</a:t>
            </a:r>
            <a:r>
              <a:rPr lang="en-US" altLang="zh-CN" sz="1800" b="1" dirty="0"/>
              <a:t>:</a:t>
            </a:r>
            <a:endParaRPr lang="en-US" altLang="zh-CN" sz="1800" b="1" dirty="0"/>
          </a:p>
          <a:p>
            <a:pPr marL="0" indent="0">
              <a:buNone/>
            </a:pPr>
            <a:r>
              <a:rPr lang="zh-CN" altLang="en-US" sz="1800" b="1" dirty="0"/>
              <a:t>         </a:t>
            </a:r>
            <a:r>
              <a:rPr lang="zh-CN" altLang="en-US" dirty="0"/>
              <a:t>定义一个数字（</a:t>
            </a:r>
            <a:r>
              <a:rPr dirty="0"/>
              <a:t>1~10</a:t>
            </a:r>
            <a:r>
              <a:rPr lang="zh-CN" altLang="en-US" dirty="0"/>
              <a:t>，随机产生），通过</a:t>
            </a:r>
            <a:r>
              <a:rPr dirty="0"/>
              <a:t>3</a:t>
            </a:r>
            <a:r>
              <a:rPr lang="zh-CN" altLang="en-US" dirty="0"/>
              <a:t>次判断来猜出来数字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1800" b="1" dirty="0"/>
              <a:t>案例要求</a:t>
            </a:r>
            <a:r>
              <a:rPr lang="en-US" altLang="zh-CN" sz="1800" b="1" dirty="0"/>
              <a:t>:	</a:t>
            </a:r>
            <a:endParaRPr lang="zh-CN" altLang="en-US" sz="1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224912" y="2898758"/>
            <a:ext cx="455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数字随机产生，范围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1-10</a:t>
            </a:r>
            <a:endParaRPr lang="en-US" altLang="zh-CN" sz="1600" dirty="0">
              <a:solidFill>
                <a:srgbClr val="AD2A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2.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有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次机会猜测数字，通过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层嵌套判断实现</a:t>
            </a:r>
            <a:endParaRPr lang="zh-CN" altLang="en-US" sz="1600" dirty="0">
              <a:solidFill>
                <a:srgbClr val="AD2A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3.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zh-CN" sz="1600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每次猜不中，会提示大了或小了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6657" y="4574523"/>
            <a:ext cx="638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提示，通过如下代码，可以定义一个变量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num</a:t>
            </a: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，变量内存储随机数字。</a:t>
            </a:r>
            <a:endParaRPr kumimoji="1" 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955" y="4911725"/>
            <a:ext cx="4419600" cy="771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01 (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820" y="5124450"/>
            <a:ext cx="1524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掌握布尔类型用于表示：真和假</a:t>
            </a:r>
            <a:endParaRPr 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掌握比较运算符用于计算：真和假</a:t>
            </a:r>
            <a:endParaRPr 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/>
              <a:t>布尔类型</a:t>
            </a:r>
            <a:endParaRPr dirty="0"/>
          </a:p>
        </p:txBody>
      </p:sp>
      <p:sp>
        <p:nvSpPr>
          <p:cNvPr id="12" name="圆角矩形 11"/>
          <p:cNvSpPr/>
          <p:nvPr/>
        </p:nvSpPr>
        <p:spPr>
          <a:xfrm>
            <a:off x="1685290" y="3011170"/>
            <a:ext cx="928370" cy="44704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如果</a:t>
            </a:r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741170" y="3890645"/>
            <a:ext cx="815975" cy="8159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判断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47090" y="5003800"/>
            <a:ext cx="894080" cy="4730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610485" y="5003800"/>
            <a:ext cx="894080" cy="473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否</a:t>
            </a:r>
            <a:endParaRPr lang="zh-CN" altLang="en-US"/>
          </a:p>
        </p:txBody>
      </p:sp>
      <p:cxnSp>
        <p:nvCxnSpPr>
          <p:cNvPr id="26" name="直接箭头连接符 25"/>
          <p:cNvCxnSpPr>
            <a:stCxn id="12" idx="2"/>
            <a:endCxn id="20" idx="0"/>
          </p:cNvCxnSpPr>
          <p:nvPr/>
        </p:nvCxnSpPr>
        <p:spPr>
          <a:xfrm>
            <a:off x="2149475" y="3458210"/>
            <a:ext cx="0" cy="432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0" idx="1"/>
            <a:endCxn id="21" idx="0"/>
          </p:cNvCxnSpPr>
          <p:nvPr/>
        </p:nvCxnSpPr>
        <p:spPr>
          <a:xfrm rot="10800000" flipV="1">
            <a:off x="1294130" y="4298950"/>
            <a:ext cx="447040" cy="7048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0" idx="3"/>
            <a:endCxn id="22" idx="0"/>
          </p:cNvCxnSpPr>
          <p:nvPr/>
        </p:nvCxnSpPr>
        <p:spPr>
          <a:xfrm>
            <a:off x="2557145" y="4298950"/>
            <a:ext cx="500380" cy="7048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847725" y="5876290"/>
            <a:ext cx="892810" cy="4121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33" name="直接箭头连接符 32"/>
          <p:cNvCxnSpPr>
            <a:stCxn id="21" idx="2"/>
            <a:endCxn id="32" idx="0"/>
          </p:cNvCxnSpPr>
          <p:nvPr/>
        </p:nvCxnSpPr>
        <p:spPr>
          <a:xfrm>
            <a:off x="1294130" y="5476875"/>
            <a:ext cx="0" cy="399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611755" y="5876290"/>
            <a:ext cx="892810" cy="4121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35" name="直接箭头连接符 34"/>
          <p:cNvCxnSpPr>
            <a:stCxn id="22" idx="2"/>
            <a:endCxn id="34" idx="0"/>
          </p:cNvCxnSpPr>
          <p:nvPr/>
        </p:nvCxnSpPr>
        <p:spPr>
          <a:xfrm>
            <a:off x="3057525" y="5476875"/>
            <a:ext cx="635" cy="399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3"/>
          <p:cNvSpPr>
            <a:spLocks noGrp="1"/>
          </p:cNvSpPr>
          <p:nvPr/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进行判断，只有</a:t>
            </a:r>
            <a:r>
              <a:rPr lang="en-US" altLang="zh-CN"/>
              <a:t>2</a:t>
            </a:r>
            <a:r>
              <a:t>个结果：</a:t>
            </a:r>
          </a:p>
          <a:p>
            <a:r>
              <a:t>是</a:t>
            </a:r>
          </a:p>
          <a:p>
            <a:r>
              <a:t>否</a:t>
            </a:r>
          </a:p>
        </p:txBody>
      </p:sp>
      <p:pic>
        <p:nvPicPr>
          <p:cNvPr id="15" name="图片 14" descr="01 (10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0" y="2755900"/>
            <a:ext cx="2247900" cy="2247900"/>
          </a:xfrm>
          <a:prstGeom prst="rect">
            <a:avLst/>
          </a:prstGeom>
        </p:spPr>
      </p:pic>
      <p:sp>
        <p:nvSpPr>
          <p:cNvPr id="16" name="文本占位符 3"/>
          <p:cNvSpPr>
            <a:spLocks noGrp="1"/>
          </p:cNvSpPr>
          <p:nvPr/>
        </p:nvSpPr>
        <p:spPr>
          <a:xfrm>
            <a:off x="7106285" y="3159760"/>
            <a:ext cx="5169535" cy="144018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程序中，如何描述：</a:t>
            </a:r>
            <a:r>
              <a:rPr sz="28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是</a:t>
            </a: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或</a:t>
            </a:r>
            <a:r>
              <a:rPr sz="28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否</a:t>
            </a: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呢？</a:t>
            </a:r>
            <a:endParaRPr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None/>
            </a:pPr>
            <a:endParaRPr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使用：布尔类型</a:t>
            </a:r>
            <a:endParaRPr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布尔类型</a:t>
            </a:r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/>
        </p:nvSpPr>
        <p:spPr>
          <a:xfrm>
            <a:off x="710880" y="141089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Python</a:t>
            </a:r>
            <a:r>
              <a:rPr lang="zh-CN" altLang="en-US"/>
              <a:t>中常用的有</a:t>
            </a:r>
            <a:r>
              <a:rPr lang="en-US" altLang="zh-CN" sz="2400" b="1">
                <a:solidFill>
                  <a:srgbClr val="FF0000"/>
                </a:solidFill>
              </a:rPr>
              <a:t>6</a:t>
            </a:r>
            <a:r>
              <a:rPr lang="zh-CN" altLang="en-US"/>
              <a:t>种值（数据）的类型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12800" y="1990090"/>
          <a:ext cx="10166985" cy="3853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455"/>
                <a:gridCol w="3029585"/>
                <a:gridCol w="5147945"/>
              </a:tblGrid>
              <a:tr h="3632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类型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说明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71780">
                <a:tc rowSpan="4"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数字（Number）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支持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285750" indent="-285750" algn="l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</a:t>
                      </a:r>
                      <a:endParaRPr lang="en-US" altLang="zh-CN" sz="1400" b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indent="0" algn="l">
                        <a:buNone/>
                      </a:pP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整数（int），如：10、-10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浮点数（float），如：13.14、-13.14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复数（complex），如：4+3j，以j结尾表示复数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568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布尔（bool）表达现实生活中的逻辑，即真和假</a:t>
                      </a:r>
                      <a:endParaRPr lang="en-US" altLang="zh-CN" sz="1400" b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285750" indent="-285750" algn="l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True表示真</a:t>
                      </a:r>
                      <a:endParaRPr lang="en-US" altLang="zh-CN" sz="1400" b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285750" indent="-285750" algn="l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False表示假。</a:t>
                      </a:r>
                      <a:endParaRPr lang="en-US" altLang="zh-CN" sz="1400" b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True本质上是一个数字记作1，False记作0</a:t>
                      </a:r>
                      <a:endParaRPr lang="en-US" altLang="zh-CN" sz="1400" b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字符串（String）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描述文本的一种数据类型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字符串（string）由任意数量的字符组成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列表（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List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有序的可变序列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中使用最频繁的数据类型，可有序记录一堆数据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元组（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Tuple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有序的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不可变序列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可有序记录一堆不可变的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集合（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Set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无序不重复集合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可无序记录一堆不重复的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2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字典（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Dictionary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Key-Value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集合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Key-Value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型的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图片 7" descr="01 (12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布尔类型的定义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布尔类型的字面量：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True  </a:t>
            </a:r>
            <a:r>
              <a:rPr lang="zh-CN" altLang="en-US"/>
              <a:t>表示真（是、肯定）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False </a:t>
            </a:r>
            <a:r>
              <a:rPr lang="zh-CN" altLang="en-US"/>
              <a:t>表示假</a:t>
            </a:r>
            <a:r>
              <a:rPr lang="en-US" altLang="zh-CN"/>
              <a:t> </a:t>
            </a:r>
            <a:r>
              <a:rPr lang="zh-CN" altLang="en-US"/>
              <a:t>（否、否定）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定义变量存储布尔类型数据：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79145" y="3822700"/>
            <a:ext cx="2741295" cy="30670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布尔类型字面量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 descr="01 (13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4275" y="5701030"/>
            <a:ext cx="1056640" cy="1056640"/>
          </a:xfrm>
          <a:prstGeom prst="rect">
            <a:avLst/>
          </a:prstGeom>
        </p:spPr>
      </p:pic>
      <p:sp>
        <p:nvSpPr>
          <p:cNvPr id="16" name="文本占位符 3"/>
          <p:cNvSpPr>
            <a:spLocks noGrp="1"/>
          </p:cNvSpPr>
          <p:nvPr/>
        </p:nvSpPr>
        <p:spPr>
          <a:xfrm>
            <a:off x="5419725" y="2566035"/>
            <a:ext cx="5169535" cy="144018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布尔类型不仅可以自行定义</a:t>
            </a:r>
            <a:endParaRPr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同时也可以通过计算的来。</a:t>
            </a:r>
            <a:endParaRPr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None/>
            </a:pPr>
            <a:endParaRPr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也就是使用比较运算符进行比较运算得到布尔类型的结果。</a:t>
            </a:r>
            <a:endParaRPr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比较运算符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布尔类型的数据，不仅可以通过定义得到，也可以通过比较运算符进行内容比较得到。</a:t>
            </a:r>
            <a:endParaRPr lang="zh-CN" altLang="en-US"/>
          </a:p>
          <a:p>
            <a:r>
              <a:rPr lang="zh-CN" altLang="en-US"/>
              <a:t>如下代码：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620010"/>
            <a:ext cx="6229985" cy="1617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4421505"/>
            <a:ext cx="8128635" cy="1569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01 (122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bd1a816-7d7d-4db1-9efc-e25909f2b4e4}"/>
  <p:tag name="TABLE_ENDDRAG_ORIGIN_RECT" val="800*298"/>
  <p:tag name="TABLE_ENDDRAG_RECT" val="64*156*800*298"/>
</p:tagLst>
</file>

<file path=ppt/tags/tag10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11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12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13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14.xml><?xml version="1.0" encoding="utf-8"?>
<p:tagLst xmlns:p="http://schemas.openxmlformats.org/presentationml/2006/main">
  <p:tag name="COMMONDATA" val="eyJoZGlkIjoiZDkwMDBiMWYxNjc3MjczODJmOTVjMmY0OWZiN2Y3ODEifQ=="/>
</p:tagLst>
</file>

<file path=ppt/tags/tag2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4.xml><?xml version="1.0" encoding="utf-8"?>
<p:tagLst xmlns:p="http://schemas.openxmlformats.org/presentationml/2006/main">
  <p:tag name="KSO_WM_UNIT_TABLE_BEAUTIFY" val="smartTable{da3b23ff-ccc0-4662-a47a-b489be18a043}"/>
</p:tagLst>
</file>

<file path=ppt/tags/tag5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6.xml><?xml version="1.0" encoding="utf-8"?>
<p:tagLst xmlns:p="http://schemas.openxmlformats.org/presentationml/2006/main">
  <p:tag name="KSO_WM_UNIT_PLACING_PICTURE_USER_VIEWPORT" val="{&quot;height&quot;:4482,&quot;width&quot;:7633}"/>
</p:tagLst>
</file>

<file path=ppt/tags/tag7.xml><?xml version="1.0" encoding="utf-8"?>
<p:tagLst xmlns:p="http://schemas.openxmlformats.org/presentationml/2006/main">
  <p:tag name="KSO_WM_UNIT_PLACING_PICTURE_USER_VIEWPORT" val="{&quot;height&quot;:4800,&quot;width&quot;:4800}"/>
</p:tagLst>
</file>

<file path=ppt/tags/tag8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9.xml><?xml version="1.0" encoding="utf-8"?>
<p:tagLst xmlns:p="http://schemas.openxmlformats.org/presentationml/2006/main">
  <p:tag name="KSO_WM_UNIT_PLACING_PICTURE_USER_VIEWPORT" val="{&quot;height&quot;:10800,&quot;width&quot;:1080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4167</Words>
  <Application>WPS 演示</Application>
  <PresentationFormat>宽屏</PresentationFormat>
  <Paragraphs>517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50</vt:i4>
      </vt:variant>
    </vt:vector>
  </HeadingPairs>
  <TitlesOfParts>
    <vt:vector size="78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华文楷体</vt:lpstr>
      <vt:lpstr>Alibaba PuHuiTi M</vt:lpstr>
      <vt:lpstr>Segoe UI Light</vt:lpstr>
      <vt:lpstr>微软雅黑 Light</vt:lpstr>
      <vt:lpstr>纤黑体</vt:lpstr>
      <vt:lpstr>Consolas</vt:lpstr>
      <vt:lpstr>Arial Unicode MS</vt:lpstr>
      <vt:lpstr>等线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Python判断语句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曹宇[囧]</cp:lastModifiedBy>
  <cp:revision>521</cp:revision>
  <dcterms:created xsi:type="dcterms:W3CDTF">2022-03-30T12:53:00Z</dcterms:created>
  <dcterms:modified xsi:type="dcterms:W3CDTF">2022-06-17T04:57:24Z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B946F884C6A7414BB3B583E69A241EF1</vt:lpwstr>
  </property>
</Properties>
</file>